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73" r:id="rId1"/>
  </p:sldMasterIdLst>
  <p:notesMasterIdLst>
    <p:notesMasterId r:id="rId10"/>
  </p:notesMasterIdLst>
  <p:sldIdLst>
    <p:sldId id="256" r:id="rId2"/>
    <p:sldId id="257" r:id="rId3"/>
    <p:sldId id="258" r:id="rId4"/>
    <p:sldId id="260" r:id="rId5"/>
    <p:sldId id="262" r:id="rId6"/>
    <p:sldId id="263" r:id="rId7"/>
    <p:sldId id="264" r:id="rId8"/>
    <p:sldId id="265" r:id="rId9"/>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FFCC66"/>
    <a:srgbClr val="FFFF00"/>
    <a:srgbClr val="FFCC00"/>
    <a:srgbClr val="CCCC00"/>
    <a:srgbClr val="FFFF66"/>
    <a:srgbClr val="CC3300"/>
    <a:srgbClr val="00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8" autoAdjust="0"/>
    <p:restoredTop sz="96318" autoAdjust="0"/>
  </p:normalViewPr>
  <p:slideViewPr>
    <p:cSldViewPr>
      <p:cViewPr varScale="1">
        <p:scale>
          <a:sx n="108" d="100"/>
          <a:sy n="108" d="100"/>
        </p:scale>
        <p:origin x="1986" y="114"/>
      </p:cViewPr>
      <p:guideLst/>
    </p:cSldViewPr>
  </p:slideViewPr>
  <p:outlineViewPr>
    <p:cViewPr>
      <p:scale>
        <a:sx n="33" d="100"/>
        <a:sy n="33" d="100"/>
      </p:scale>
      <p:origin x="0" y="56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fs\Finance\Sohel\Auditing\Auditing-%202021\06.%20June-21\Board%20Presentation\Chart%204%20(Jun-2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sz="1600" b="1" i="0" u="none" strike="noStrike" baseline="0">
                <a:effectLst/>
              </a:rPr>
              <a:t>Revenue from core business (QAR millions)</a:t>
            </a:r>
            <a:endParaRPr lang="en-US"/>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Jun-21</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Sheet1!$A$2:$A$6</c:f>
              <c:strCache>
                <c:ptCount val="5"/>
                <c:pt idx="0">
                  <c:v>Net Brokerage Commission</c:v>
                </c:pt>
                <c:pt idx="1">
                  <c:v>Dividend Income</c:v>
                </c:pt>
                <c:pt idx="2">
                  <c:v>Net Fair Value Gain on Investment</c:v>
                </c:pt>
                <c:pt idx="3">
                  <c:v>Profit of sale of Investment</c:v>
                </c:pt>
                <c:pt idx="4">
                  <c:v>Real Estate Income</c:v>
                </c:pt>
              </c:strCache>
            </c:strRef>
          </c:cat>
          <c:val>
            <c:numRef>
              <c:f>Sheet1!$B$2:$B$6</c:f>
              <c:numCache>
                <c:formatCode>#,##0</c:formatCode>
                <c:ptCount val="5"/>
                <c:pt idx="0">
                  <c:v>10224</c:v>
                </c:pt>
                <c:pt idx="1">
                  <c:v>2214</c:v>
                </c:pt>
                <c:pt idx="2">
                  <c:v>3273</c:v>
                </c:pt>
                <c:pt idx="3">
                  <c:v>1715</c:v>
                </c:pt>
                <c:pt idx="4">
                  <c:v>2625</c:v>
                </c:pt>
              </c:numCache>
            </c:numRef>
          </c:val>
        </c:ser>
        <c:ser>
          <c:idx val="1"/>
          <c:order val="1"/>
          <c:tx>
            <c:strRef>
              <c:f>Sheet1!$C$1</c:f>
              <c:strCache>
                <c:ptCount val="1"/>
                <c:pt idx="0">
                  <c:v>Jun-20</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Sheet1!$A$2:$A$6</c:f>
              <c:strCache>
                <c:ptCount val="5"/>
                <c:pt idx="0">
                  <c:v>Net Brokerage Commission</c:v>
                </c:pt>
                <c:pt idx="1">
                  <c:v>Dividend Income</c:v>
                </c:pt>
                <c:pt idx="2">
                  <c:v>Net Fair Value Gain on Investment</c:v>
                </c:pt>
                <c:pt idx="3">
                  <c:v>Profit of sale of Investment</c:v>
                </c:pt>
                <c:pt idx="4">
                  <c:v>Real Estate Income</c:v>
                </c:pt>
              </c:strCache>
            </c:strRef>
          </c:cat>
          <c:val>
            <c:numRef>
              <c:f>Sheet1!$C$2:$C$6</c:f>
              <c:numCache>
                <c:formatCode>#,##0</c:formatCode>
                <c:ptCount val="5"/>
                <c:pt idx="0">
                  <c:v>7798</c:v>
                </c:pt>
                <c:pt idx="1">
                  <c:v>1791</c:v>
                </c:pt>
                <c:pt idx="2">
                  <c:v>574</c:v>
                </c:pt>
                <c:pt idx="3">
                  <c:v>0</c:v>
                </c:pt>
                <c:pt idx="4">
                  <c:v>290</c:v>
                </c:pt>
              </c:numCache>
            </c:numRef>
          </c:val>
        </c:ser>
        <c:dLbls>
          <c:showLegendKey val="0"/>
          <c:showVal val="0"/>
          <c:showCatName val="0"/>
          <c:showSerName val="0"/>
          <c:showPercent val="0"/>
          <c:showBubbleSize val="0"/>
        </c:dLbls>
        <c:gapWidth val="100"/>
        <c:overlap val="-24"/>
        <c:axId val="-1676976688"/>
        <c:axId val="-1676972880"/>
      </c:barChart>
      <c:catAx>
        <c:axId val="-167697668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676972880"/>
        <c:crosses val="autoZero"/>
        <c:auto val="1"/>
        <c:lblAlgn val="ctr"/>
        <c:lblOffset val="100"/>
        <c:noMultiLvlLbl val="0"/>
      </c:catAx>
      <c:valAx>
        <c:axId val="-1676972880"/>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16769766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
            <a:ext cx="2982743" cy="465139"/>
          </a:xfrm>
          <a:prstGeom prst="rect">
            <a:avLst/>
          </a:prstGeom>
        </p:spPr>
        <p:txBody>
          <a:bodyPr vert="horz" lIns="87444" tIns="43722" rIns="87444" bIns="43722" rtlCol="0"/>
          <a:lstStyle>
            <a:lvl1pPr algn="l" fontAlgn="auto">
              <a:spcBef>
                <a:spcPts val="0"/>
              </a:spcBef>
              <a:spcAft>
                <a:spcPts val="0"/>
              </a:spcAft>
              <a:defRPr sz="1100">
                <a:latin typeface="+mn-lt"/>
                <a:cs typeface="+mn-cs"/>
              </a:defRPr>
            </a:lvl1pPr>
          </a:lstStyle>
          <a:p>
            <a:pPr>
              <a:defRPr/>
            </a:pPr>
            <a:endParaRPr lang="en-US" dirty="0"/>
          </a:p>
        </p:txBody>
      </p:sp>
      <p:sp>
        <p:nvSpPr>
          <p:cNvPr id="3" name="Date Placeholder 2"/>
          <p:cNvSpPr>
            <a:spLocks noGrp="1"/>
          </p:cNvSpPr>
          <p:nvPr>
            <p:ph type="dt" idx="1"/>
          </p:nvPr>
        </p:nvSpPr>
        <p:spPr>
          <a:xfrm>
            <a:off x="3897514" y="1"/>
            <a:ext cx="2982743" cy="465139"/>
          </a:xfrm>
          <a:prstGeom prst="rect">
            <a:avLst/>
          </a:prstGeom>
        </p:spPr>
        <p:txBody>
          <a:bodyPr vert="horz" lIns="87444" tIns="43722" rIns="87444" bIns="43722" rtlCol="0"/>
          <a:lstStyle>
            <a:lvl1pPr algn="r" fontAlgn="auto">
              <a:spcBef>
                <a:spcPts val="0"/>
              </a:spcBef>
              <a:spcAft>
                <a:spcPts val="0"/>
              </a:spcAft>
              <a:defRPr sz="1100">
                <a:latin typeface="+mn-lt"/>
                <a:cs typeface="+mn-cs"/>
              </a:defRPr>
            </a:lvl1pPr>
          </a:lstStyle>
          <a:p>
            <a:pPr>
              <a:defRPr/>
            </a:pPr>
            <a:fld id="{E60B536B-4F31-4F35-AE22-4DFF6C8CF3EF}" type="datetimeFigureOut">
              <a:rPr lang="en-US"/>
              <a:pPr>
                <a:defRPr/>
              </a:pPr>
              <a:t>11-Aug-21</a:t>
            </a:fld>
            <a:endParaRPr lang="en-US" dirty="0"/>
          </a:p>
        </p:txBody>
      </p:sp>
      <p:sp>
        <p:nvSpPr>
          <p:cNvPr id="4" name="Slide Image Placeholder 3"/>
          <p:cNvSpPr>
            <a:spLocks noGrp="1" noRot="1" noChangeAspect="1"/>
          </p:cNvSpPr>
          <p:nvPr>
            <p:ph type="sldImg" idx="2"/>
          </p:nvPr>
        </p:nvSpPr>
        <p:spPr>
          <a:xfrm>
            <a:off x="1119188" y="698500"/>
            <a:ext cx="4643437" cy="3484563"/>
          </a:xfrm>
          <a:prstGeom prst="rect">
            <a:avLst/>
          </a:prstGeom>
          <a:noFill/>
          <a:ln w="12700">
            <a:solidFill>
              <a:prstClr val="black"/>
            </a:solidFill>
          </a:ln>
        </p:spPr>
        <p:txBody>
          <a:bodyPr vert="horz" lIns="87444" tIns="43722" rIns="87444" bIns="43722" rtlCol="0" anchor="ctr"/>
          <a:lstStyle/>
          <a:p>
            <a:pPr lvl="0"/>
            <a:endParaRPr lang="en-US" noProof="0" dirty="0"/>
          </a:p>
        </p:txBody>
      </p:sp>
      <p:sp>
        <p:nvSpPr>
          <p:cNvPr id="5" name="Notes Placeholder 4"/>
          <p:cNvSpPr>
            <a:spLocks noGrp="1"/>
          </p:cNvSpPr>
          <p:nvPr>
            <p:ph type="body" sz="quarter" idx="3"/>
          </p:nvPr>
        </p:nvSpPr>
        <p:spPr>
          <a:xfrm>
            <a:off x="687247" y="4416434"/>
            <a:ext cx="5507321" cy="4183063"/>
          </a:xfrm>
          <a:prstGeom prst="rect">
            <a:avLst/>
          </a:prstGeom>
        </p:spPr>
        <p:txBody>
          <a:bodyPr vert="horz" lIns="87444" tIns="43722" rIns="87444" bIns="4372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7" y="8829676"/>
            <a:ext cx="2982743" cy="465139"/>
          </a:xfrm>
          <a:prstGeom prst="rect">
            <a:avLst/>
          </a:prstGeom>
        </p:spPr>
        <p:txBody>
          <a:bodyPr vert="horz" lIns="87444" tIns="43722" rIns="87444" bIns="43722" rtlCol="0" anchor="b"/>
          <a:lstStyle>
            <a:lvl1pPr algn="l" fontAlgn="auto">
              <a:spcBef>
                <a:spcPts val="0"/>
              </a:spcBef>
              <a:spcAft>
                <a:spcPts val="0"/>
              </a:spcAft>
              <a:defRPr sz="11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97514" y="8829676"/>
            <a:ext cx="2982743" cy="465139"/>
          </a:xfrm>
          <a:prstGeom prst="rect">
            <a:avLst/>
          </a:prstGeom>
        </p:spPr>
        <p:txBody>
          <a:bodyPr vert="horz" lIns="87444" tIns="43722" rIns="87444" bIns="43722" rtlCol="0" anchor="b"/>
          <a:lstStyle>
            <a:lvl1pPr algn="r" fontAlgn="auto">
              <a:spcBef>
                <a:spcPts val="0"/>
              </a:spcBef>
              <a:spcAft>
                <a:spcPts val="0"/>
              </a:spcAft>
              <a:defRPr sz="1100">
                <a:latin typeface="+mn-lt"/>
                <a:cs typeface="+mn-cs"/>
              </a:defRPr>
            </a:lvl1pPr>
          </a:lstStyle>
          <a:p>
            <a:pPr>
              <a:defRPr/>
            </a:pPr>
            <a:fld id="{EE7D2F3C-0C7F-4985-BAE4-1449A4912211}" type="slidenum">
              <a:rPr lang="en-US"/>
              <a:pPr>
                <a:defRPr/>
              </a:pPr>
              <a:t>‹#›</a:t>
            </a:fld>
            <a:endParaRPr lang="en-US" dirty="0"/>
          </a:p>
        </p:txBody>
      </p:sp>
    </p:spTree>
    <p:extLst>
      <p:ext uri="{BB962C8B-B14F-4D97-AF65-F5344CB8AC3E}">
        <p14:creationId xmlns:p14="http://schemas.microsoft.com/office/powerpoint/2010/main" val="2116363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4017009D-EFA0-4A99-819F-03D0D54C1BE9}"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A6F955E1-8519-457B-93B5-D13CADB32140}" type="slidenum">
              <a:rPr lang="en-US" smtClean="0"/>
              <a:pPr>
                <a:defRPr/>
              </a:pPr>
              <a:t>‹#›</a:t>
            </a:fld>
            <a:endParaRPr lang="en-US" dirty="0"/>
          </a:p>
        </p:txBody>
      </p:sp>
    </p:spTree>
    <p:extLst>
      <p:ext uri="{BB962C8B-B14F-4D97-AF65-F5344CB8AC3E}">
        <p14:creationId xmlns:p14="http://schemas.microsoft.com/office/powerpoint/2010/main" val="2892713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CA0A22D-E2D2-4ACD-9F6A-35B3A70624EB}"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406248882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CA0A22D-E2D2-4ACD-9F6A-35B3A70624EB}"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0EF83D5C-BD0F-4293-A045-49454249E837}" type="slidenum">
              <a:rPr lang="en-US" smtClean="0"/>
              <a:pPr>
                <a:defRPr/>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000678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11-Aug-21</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274916151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11-Aug-21</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140230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a:defRPr/>
            </a:pPr>
            <a:fld id="{CCA0A22D-E2D2-4ACD-9F6A-35B3A70624EB}" type="datetime1">
              <a:rPr lang="en-US" smtClean="0"/>
              <a:t>11-Aug-21</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1650534128"/>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DEA9BE53-D98C-44E8-867A-C125A082DB98}"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87F2424-888A-44A6-9739-21D74E8D185D}" type="slidenum">
              <a:rPr lang="en-US" smtClean="0"/>
              <a:pPr>
                <a:defRPr/>
              </a:pPr>
              <a:t>‹#›</a:t>
            </a:fld>
            <a:endParaRPr lang="en-US" dirty="0"/>
          </a:p>
        </p:txBody>
      </p:sp>
    </p:spTree>
    <p:extLst>
      <p:ext uri="{BB962C8B-B14F-4D97-AF65-F5344CB8AC3E}">
        <p14:creationId xmlns:p14="http://schemas.microsoft.com/office/powerpoint/2010/main" val="3603232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9A4499FF-808E-4D68-95D8-0742A0435FDB}"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DD2B957-9A42-497D-84EF-2AF1543604BE}" type="slidenum">
              <a:rPr lang="en-US" smtClean="0"/>
              <a:pPr>
                <a:defRPr/>
              </a:pPr>
              <a:t>‹#›</a:t>
            </a:fld>
            <a:endParaRPr lang="en-US" dirty="0"/>
          </a:p>
        </p:txBody>
      </p:sp>
    </p:spTree>
    <p:extLst>
      <p:ext uri="{BB962C8B-B14F-4D97-AF65-F5344CB8AC3E}">
        <p14:creationId xmlns:p14="http://schemas.microsoft.com/office/powerpoint/2010/main" val="195787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2943BEBE-C012-41DC-9CDB-E2F1083AE769}"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C419AD8-61AE-4595-AD10-E8E57B95950B}" type="slidenum">
              <a:rPr lang="en-US" smtClean="0"/>
              <a:pPr>
                <a:defRPr/>
              </a:pPr>
              <a:t>‹#›</a:t>
            </a:fld>
            <a:endParaRPr lang="en-US" dirty="0"/>
          </a:p>
        </p:txBody>
      </p:sp>
    </p:spTree>
    <p:extLst>
      <p:ext uri="{BB962C8B-B14F-4D97-AF65-F5344CB8AC3E}">
        <p14:creationId xmlns:p14="http://schemas.microsoft.com/office/powerpoint/2010/main" val="3731363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C28A468-54A6-40D7-8853-7B3AA2507922}" type="datetime1">
              <a:rPr lang="en-US" smtClean="0"/>
              <a:t>11-Aug-21</a:t>
            </a:fld>
            <a:endParaRPr lang="en-US" dirty="0"/>
          </a:p>
        </p:txBody>
      </p:sp>
      <p:sp>
        <p:nvSpPr>
          <p:cNvPr id="5" name="Footer Placeholder 4"/>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04BB8EE-5694-455D-B2D0-756849B908E3}" type="slidenum">
              <a:rPr lang="en-US" smtClean="0"/>
              <a:pPr>
                <a:defRPr/>
              </a:pPr>
              <a:t>‹#›</a:t>
            </a:fld>
            <a:endParaRPr lang="en-US" dirty="0"/>
          </a:p>
        </p:txBody>
      </p:sp>
    </p:spTree>
    <p:extLst>
      <p:ext uri="{BB962C8B-B14F-4D97-AF65-F5344CB8AC3E}">
        <p14:creationId xmlns:p14="http://schemas.microsoft.com/office/powerpoint/2010/main" val="252457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C4A77912-F402-4D7E-AC62-3D0F33E07534}" type="datetime1">
              <a:rPr lang="en-US" smtClean="0"/>
              <a:t>11-Aug-21</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1E71EFE0-37D4-437D-9F50-D11010BF4934}" type="slidenum">
              <a:rPr lang="en-US" smtClean="0"/>
              <a:pPr>
                <a:defRPr/>
              </a:pPr>
              <a:t>‹#›</a:t>
            </a:fld>
            <a:endParaRPr lang="en-US" dirty="0"/>
          </a:p>
        </p:txBody>
      </p:sp>
    </p:spTree>
    <p:extLst>
      <p:ext uri="{BB962C8B-B14F-4D97-AF65-F5344CB8AC3E}">
        <p14:creationId xmlns:p14="http://schemas.microsoft.com/office/powerpoint/2010/main" val="1731635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72B650FB-1075-4D4A-82D7-218E1F26018C}" type="datetime1">
              <a:rPr lang="en-US" smtClean="0"/>
              <a:t>11-Aug-21</a:t>
            </a:fld>
            <a:endParaRPr lang="en-US" dirty="0"/>
          </a:p>
        </p:txBody>
      </p:sp>
      <p:sp>
        <p:nvSpPr>
          <p:cNvPr id="8" name="Footer Placeholder 7"/>
          <p:cNvSpPr>
            <a:spLocks noGrp="1"/>
          </p:cNvSpPr>
          <p:nvPr>
            <p:ph type="ftr" sz="quarter" idx="11"/>
          </p:nvPr>
        </p:nvSpPr>
        <p:spPr/>
        <p:txBody>
          <a:bodyPr/>
          <a:lstStyle/>
          <a:p>
            <a:pPr>
              <a:defRPr/>
            </a:pPr>
            <a:r>
              <a:rPr lang="en-US" smtClean="0"/>
              <a:t>Dlala Holding &amp; Investments Company Q.S.C</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1518BA64-C7E2-43B4-B06B-9775A714EDA3}" type="slidenum">
              <a:rPr lang="en-US" smtClean="0"/>
              <a:pPr>
                <a:defRPr/>
              </a:pPr>
              <a:t>‹#›</a:t>
            </a:fld>
            <a:endParaRPr lang="en-US" dirty="0"/>
          </a:p>
        </p:txBody>
      </p:sp>
    </p:spTree>
    <p:extLst>
      <p:ext uri="{BB962C8B-B14F-4D97-AF65-F5344CB8AC3E}">
        <p14:creationId xmlns:p14="http://schemas.microsoft.com/office/powerpoint/2010/main" val="15467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AF5E481D-846F-4C68-891D-9A44D184202E}" type="datetime1">
              <a:rPr lang="en-US" smtClean="0"/>
              <a:t>11-Aug-21</a:t>
            </a:fld>
            <a:endParaRPr lang="en-US" dirty="0"/>
          </a:p>
        </p:txBody>
      </p:sp>
      <p:sp>
        <p:nvSpPr>
          <p:cNvPr id="4" name="Footer Placeholder 3"/>
          <p:cNvSpPr>
            <a:spLocks noGrp="1"/>
          </p:cNvSpPr>
          <p:nvPr>
            <p:ph type="ftr" sz="quarter" idx="11"/>
          </p:nvPr>
        </p:nvSpPr>
        <p:spPr/>
        <p:txBody>
          <a:bodyPr/>
          <a:lstStyle/>
          <a:p>
            <a:pPr>
              <a:defRPr/>
            </a:pPr>
            <a:r>
              <a:rPr lang="en-US" smtClean="0"/>
              <a:t>Dlala Holding &amp; Investments Company Q.S.C</a:t>
            </a: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0E3FB8AA-66CE-453B-98A2-D9C7D0299DDD}" type="slidenum">
              <a:rPr lang="en-US" smtClean="0"/>
              <a:pPr>
                <a:defRPr/>
              </a:pPr>
              <a:t>‹#›</a:t>
            </a:fld>
            <a:endParaRPr lang="en-US" dirty="0"/>
          </a:p>
        </p:txBody>
      </p:sp>
    </p:spTree>
    <p:extLst>
      <p:ext uri="{BB962C8B-B14F-4D97-AF65-F5344CB8AC3E}">
        <p14:creationId xmlns:p14="http://schemas.microsoft.com/office/powerpoint/2010/main" val="403809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7C9A8DE-9C4D-4EE0-AF53-F7D8C135B645}" type="datetime1">
              <a:rPr lang="en-US" smtClean="0"/>
              <a:t>11-Aug-21</a:t>
            </a:fld>
            <a:endParaRPr lang="en-US" dirty="0"/>
          </a:p>
        </p:txBody>
      </p:sp>
      <p:sp>
        <p:nvSpPr>
          <p:cNvPr id="3" name="Footer Placeholder 2"/>
          <p:cNvSpPr>
            <a:spLocks noGrp="1"/>
          </p:cNvSpPr>
          <p:nvPr>
            <p:ph type="ftr" sz="quarter" idx="11"/>
          </p:nvPr>
        </p:nvSpPr>
        <p:spPr/>
        <p:txBody>
          <a:bodyPr/>
          <a:lstStyle/>
          <a:p>
            <a:pPr>
              <a:defRPr/>
            </a:pPr>
            <a:r>
              <a:rPr lang="en-US" smtClean="0"/>
              <a:t>Dlala Holding &amp; Investments Company Q.S.C</a:t>
            </a: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FB62BE87-41C6-4F4E-BC69-93276E51DD8B}" type="slidenum">
              <a:rPr lang="en-US" smtClean="0"/>
              <a:pPr>
                <a:defRPr/>
              </a:pPr>
              <a:t>‹#›</a:t>
            </a:fld>
            <a:endParaRPr lang="en-US" dirty="0"/>
          </a:p>
        </p:txBody>
      </p:sp>
    </p:spTree>
    <p:extLst>
      <p:ext uri="{BB962C8B-B14F-4D97-AF65-F5344CB8AC3E}">
        <p14:creationId xmlns:p14="http://schemas.microsoft.com/office/powerpoint/2010/main" val="81781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AE34343-F727-4337-A4EB-50AB7B64043A}" type="datetime1">
              <a:rPr lang="en-US" smtClean="0"/>
              <a:t>11-Aug-21</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B2F0B404-8D62-4E5D-903B-EC06045EC5D7}" type="slidenum">
              <a:rPr lang="en-US" smtClean="0"/>
              <a:pPr>
                <a:defRPr/>
              </a:pPr>
              <a:t>‹#›</a:t>
            </a:fld>
            <a:endParaRPr lang="en-US" dirty="0"/>
          </a:p>
        </p:txBody>
      </p:sp>
    </p:spTree>
    <p:extLst>
      <p:ext uri="{BB962C8B-B14F-4D97-AF65-F5344CB8AC3E}">
        <p14:creationId xmlns:p14="http://schemas.microsoft.com/office/powerpoint/2010/main" val="253534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1099120-72EF-4B95-91DC-1CB19E088A0E}" type="datetime1">
              <a:rPr lang="en-US" smtClean="0"/>
              <a:t>11-Aug-21</a:t>
            </a:fld>
            <a:endParaRPr lang="en-US" dirty="0"/>
          </a:p>
        </p:txBody>
      </p:sp>
      <p:sp>
        <p:nvSpPr>
          <p:cNvPr id="6" name="Footer Placeholder 5"/>
          <p:cNvSpPr>
            <a:spLocks noGrp="1"/>
          </p:cNvSpPr>
          <p:nvPr>
            <p:ph type="ftr" sz="quarter" idx="11"/>
          </p:nvPr>
        </p:nvSpPr>
        <p:spPr/>
        <p:txBody>
          <a:bodyPr/>
          <a:lstStyle/>
          <a:p>
            <a:pPr>
              <a:defRPr/>
            </a:pPr>
            <a:r>
              <a:rPr lang="en-US" smtClean="0"/>
              <a:t>Dlala Holding &amp; Investments Company Q.S.C</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5DAEEC69-A8D0-4ECE-9951-DD020EFB34AE}" type="slidenum">
              <a:rPr lang="en-US" smtClean="0"/>
              <a:pPr>
                <a:defRPr/>
              </a:pPr>
              <a:t>‹#›</a:t>
            </a:fld>
            <a:endParaRPr lang="en-US" dirty="0"/>
          </a:p>
        </p:txBody>
      </p:sp>
    </p:spTree>
    <p:extLst>
      <p:ext uri="{BB962C8B-B14F-4D97-AF65-F5344CB8AC3E}">
        <p14:creationId xmlns:p14="http://schemas.microsoft.com/office/powerpoint/2010/main" val="1752049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CCA0A22D-E2D2-4ACD-9F6A-35B3A70624EB}" type="datetime1">
              <a:rPr lang="en-US" smtClean="0"/>
              <a:t>11-Aug-21</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smtClean="0"/>
              <a:t>Dlala Holding &amp; Investments Company Q.S.C</a:t>
            </a: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0EF83D5C-BD0F-4293-A045-49454249E837}" type="slidenum">
              <a:rPr lang="en-US" smtClean="0"/>
              <a:pPr>
                <a:defRPr/>
              </a:pPr>
              <a:t>‹#›</a:t>
            </a:fld>
            <a:endParaRPr lang="en-US" dirty="0"/>
          </a:p>
        </p:txBody>
      </p:sp>
    </p:spTree>
    <p:extLst>
      <p:ext uri="{BB962C8B-B14F-4D97-AF65-F5344CB8AC3E}">
        <p14:creationId xmlns:p14="http://schemas.microsoft.com/office/powerpoint/2010/main" val="573842153"/>
      </p:ext>
    </p:extLst>
  </p:cSld>
  <p:clrMap bg1="lt1" tx1="dk1" bg2="lt2" tx2="dk2" accent1="accent1" accent2="accent2" accent3="accent3" accent4="accent4" accent5="accent5" accent6="accent6" hlink="hlink" folHlink="folHlink"/>
  <p:sldLayoutIdLst>
    <p:sldLayoutId id="2147484074" r:id="rId1"/>
    <p:sldLayoutId id="2147484075" r:id="rId2"/>
    <p:sldLayoutId id="2147484076" r:id="rId3"/>
    <p:sldLayoutId id="2147484077" r:id="rId4"/>
    <p:sldLayoutId id="2147484078" r:id="rId5"/>
    <p:sldLayoutId id="2147484079" r:id="rId6"/>
    <p:sldLayoutId id="2147484080" r:id="rId7"/>
    <p:sldLayoutId id="2147484081" r:id="rId8"/>
    <p:sldLayoutId id="2147484082" r:id="rId9"/>
    <p:sldLayoutId id="2147484083" r:id="rId10"/>
    <p:sldLayoutId id="2147484084" r:id="rId11"/>
    <p:sldLayoutId id="2147484085" r:id="rId12"/>
    <p:sldLayoutId id="2147484086" r:id="rId13"/>
    <p:sldLayoutId id="2147484087" r:id="rId14"/>
    <p:sldLayoutId id="2147484088" r:id="rId15"/>
    <p:sldLayoutId id="2147484089" r:id="rId16"/>
  </p:sldLayoutIdLst>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0"/>
            <a:ext cx="2971800" cy="261610"/>
          </a:xfrm>
          <a:prstGeom prst="rect">
            <a:avLst/>
          </a:prstGeom>
          <a:noFill/>
        </p:spPr>
        <p:txBody>
          <a:bodyPr wrap="square" rtlCol="0">
            <a:spAutoFit/>
          </a:bodyPr>
          <a:lstStyle/>
          <a:p>
            <a:r>
              <a:rPr lang="en-US" sz="1100" b="1" dirty="0" smtClean="0">
                <a:solidFill>
                  <a:schemeClr val="bg1"/>
                </a:solidFill>
              </a:rPr>
              <a:t> </a:t>
            </a:r>
            <a:endParaRPr lang="en-US" sz="1100" b="1" dirty="0">
              <a:solidFill>
                <a:schemeClr val="bg1"/>
              </a:solidFill>
            </a:endParaRPr>
          </a:p>
        </p:txBody>
      </p:sp>
      <p:sp>
        <p:nvSpPr>
          <p:cNvPr id="13" name="Content Placeholder 12"/>
          <p:cNvSpPr>
            <a:spLocks noGrp="1"/>
          </p:cNvSpPr>
          <p:nvPr>
            <p:ph idx="1"/>
          </p:nvPr>
        </p:nvSpPr>
        <p:spPr>
          <a:xfrm>
            <a:off x="990600" y="2743200"/>
            <a:ext cx="2971800" cy="2819400"/>
          </a:xfrm>
        </p:spPr>
        <p:txBody>
          <a:bodyPr>
            <a:normAutofit/>
          </a:bodyPr>
          <a:lstStyle/>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endParaRPr lang="en-US" sz="2000" b="1" dirty="0">
              <a:latin typeface="Times New Roman" panose="02020603050405020304" pitchFamily="18" charset="0"/>
              <a:cs typeface="Times New Roman" panose="02020603050405020304" pitchFamily="18" charset="0"/>
            </a:endParaRPr>
          </a:p>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endParaRPr lang="en-US" sz="2000" b="1" dirty="0">
              <a:latin typeface="Times New Roman" panose="02020603050405020304" pitchFamily="18" charset="0"/>
              <a:cs typeface="Times New Roman" panose="02020603050405020304" pitchFamily="18" charset="0"/>
            </a:endParaRPr>
          </a:p>
          <a:p>
            <a:pPr marL="109537" indent="0">
              <a:buNone/>
            </a:pPr>
            <a:endParaRPr lang="en-US" sz="2000" b="1" dirty="0" smtClean="0">
              <a:latin typeface="Times New Roman" panose="02020603050405020304" pitchFamily="18" charset="0"/>
              <a:cs typeface="Times New Roman" panose="02020603050405020304" pitchFamily="18" charset="0"/>
            </a:endParaRPr>
          </a:p>
          <a:p>
            <a:pPr marL="109537" indent="0">
              <a:buNone/>
            </a:pPr>
            <a:r>
              <a:rPr lang="en-US" sz="2000" b="1" dirty="0" smtClean="0">
                <a:solidFill>
                  <a:srgbClr val="002060"/>
                </a:solidFill>
                <a:latin typeface="Cambria" panose="02040503050406030204" pitchFamily="18" charset="0"/>
                <a:cs typeface="Times New Roman" panose="02020603050405020304" pitchFamily="18" charset="0"/>
              </a:rPr>
              <a:t>Q2-2021 </a:t>
            </a:r>
            <a:r>
              <a:rPr lang="en-US" sz="2000" b="1" dirty="0" smtClean="0">
                <a:solidFill>
                  <a:srgbClr val="002060"/>
                </a:solidFill>
                <a:latin typeface="Cambria" panose="02040503050406030204" pitchFamily="18" charset="0"/>
                <a:cs typeface="Times New Roman" panose="02020603050405020304" pitchFamily="18" charset="0"/>
              </a:rPr>
              <a:t>RESULTS</a:t>
            </a:r>
          </a:p>
          <a:p>
            <a:pPr marL="109537" indent="0">
              <a:buNone/>
            </a:pPr>
            <a:endParaRPr lang="en-US" sz="2000" b="1" dirty="0" smtClean="0">
              <a:solidFill>
                <a:srgbClr val="00206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5521911" y="6586626"/>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0"/>
            <a:ext cx="1981200" cy="19812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7802" y="0"/>
            <a:ext cx="5646198" cy="378040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05200" y="533400"/>
            <a:ext cx="5410200" cy="5791200"/>
          </a:xfrm>
        </p:spPr>
        <p:txBody>
          <a:bodyPr>
            <a:normAutofit fontScale="92500" lnSpcReduction="10000"/>
          </a:bodyPr>
          <a:lstStyle/>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endParaRPr lang="en-US" sz="1400" dirty="0" smtClean="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About us </a:t>
            </a:r>
          </a:p>
          <a:p>
            <a:pPr marL="109537" indent="0">
              <a:buNone/>
            </a:pPr>
            <a:endParaRPr lang="en-US" sz="1400" dirty="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Dlala Brokerage </a:t>
            </a:r>
            <a:r>
              <a:rPr lang="en-US" sz="1400" dirty="0">
                <a:latin typeface="Cambria" panose="02040503050406030204" pitchFamily="18" charset="0"/>
                <a:cs typeface="Times New Roman" panose="02020603050405020304" pitchFamily="18" charset="0"/>
              </a:rPr>
              <a:t>and Investment Holding </a:t>
            </a:r>
            <a:r>
              <a:rPr lang="en-US" sz="1400" dirty="0" smtClean="0">
                <a:latin typeface="Cambria" panose="02040503050406030204" pitchFamily="18" charset="0"/>
                <a:cs typeface="Times New Roman" panose="02020603050405020304" pitchFamily="18" charset="0"/>
              </a:rPr>
              <a:t>Company is one </a:t>
            </a:r>
            <a:r>
              <a:rPr lang="en-US" sz="1400" dirty="0">
                <a:latin typeface="Cambria" panose="02040503050406030204" pitchFamily="18" charset="0"/>
                <a:cs typeface="Times New Roman" panose="02020603050405020304" pitchFamily="18" charset="0"/>
              </a:rPr>
              <a:t>of the leading brokerage and investment houses </a:t>
            </a:r>
            <a:r>
              <a:rPr lang="en-US" sz="1400" dirty="0" smtClean="0">
                <a:latin typeface="Cambria" panose="02040503050406030204" pitchFamily="18" charset="0"/>
                <a:cs typeface="Times New Roman" panose="02020603050405020304" pitchFamily="18" charset="0"/>
              </a:rPr>
              <a:t>listed in Qatar Stock Exchange. </a:t>
            </a:r>
            <a:r>
              <a:rPr lang="en-US" sz="1400" dirty="0">
                <a:latin typeface="Cambria" panose="02040503050406030204" pitchFamily="18" charset="0"/>
                <a:cs typeface="Times New Roman" panose="02020603050405020304" pitchFamily="18" charset="0"/>
              </a:rPr>
              <a:t>We are an experienced team of investment professionals who aspire to gain the trust of our valued clients by offering the most prudent investment and brokerage services. </a:t>
            </a:r>
            <a:endParaRPr lang="en-US" sz="1400" dirty="0" smtClean="0">
              <a:latin typeface="Cambria" panose="02040503050406030204" pitchFamily="18" charset="0"/>
              <a:cs typeface="Times New Roman" panose="02020603050405020304" pitchFamily="18" charset="0"/>
            </a:endParaRPr>
          </a:p>
          <a:p>
            <a:pPr marL="109537" indent="0">
              <a:buNone/>
            </a:pPr>
            <a:r>
              <a:rPr lang="en-US" sz="1400" dirty="0" smtClean="0">
                <a:latin typeface="Cambria" panose="02040503050406030204" pitchFamily="18" charset="0"/>
                <a:cs typeface="Times New Roman" panose="02020603050405020304" pitchFamily="18" charset="0"/>
              </a:rPr>
              <a:t>Through our subsidiaries we </a:t>
            </a:r>
            <a:r>
              <a:rPr lang="en-US" sz="1400" dirty="0">
                <a:latin typeface="Cambria" panose="02040503050406030204" pitchFamily="18" charset="0"/>
                <a:cs typeface="Times New Roman" panose="02020603050405020304" pitchFamily="18" charset="0"/>
              </a:rPr>
              <a:t>are committed to safeguarding and expanding the investments of our clients by </a:t>
            </a:r>
            <a:r>
              <a:rPr lang="en-US" sz="1400" dirty="0" smtClean="0">
                <a:latin typeface="Cambria" panose="02040503050406030204" pitchFamily="18" charset="0"/>
                <a:cs typeface="Times New Roman" panose="02020603050405020304" pitchFamily="18" charset="0"/>
              </a:rPr>
              <a:t>utilizing </a:t>
            </a:r>
            <a:r>
              <a:rPr lang="en-US" sz="1400" dirty="0">
                <a:latin typeface="Cambria" panose="02040503050406030204" pitchFamily="18" charset="0"/>
                <a:cs typeface="Times New Roman" panose="02020603050405020304" pitchFamily="18" charset="0"/>
              </a:rPr>
              <a:t>all our resources, extending an exceptional array of products and services and maximizing the derived benefits. Today, we are proud to state that thousands of investors continue to trust us with their most valuable investments</a:t>
            </a:r>
            <a:r>
              <a:rPr lang="en-US" sz="1400" b="1" dirty="0" smtClean="0">
                <a:latin typeface="Cambria" panose="02040503050406030204" pitchFamily="18" charset="0"/>
                <a:cs typeface="Times New Roman" panose="02020603050405020304" pitchFamily="18" charset="0"/>
              </a:rPr>
              <a:t>.	</a:t>
            </a:r>
          </a:p>
          <a:p>
            <a:pPr marL="109537" indent="0">
              <a:buNone/>
            </a:pPr>
            <a:endParaRPr lang="en-US" sz="1400" b="1" dirty="0" smtClean="0">
              <a:latin typeface="Cambria" panose="02040503050406030204" pitchFamily="18" charset="0"/>
              <a:cs typeface="Times New Roman" panose="02020603050405020304" pitchFamily="18" charset="0"/>
            </a:endParaRPr>
          </a:p>
          <a:p>
            <a:pPr marL="109537" indent="0">
              <a:buNone/>
            </a:pPr>
            <a:endParaRPr lang="en-US" sz="1400" b="1" dirty="0" smtClean="0">
              <a:latin typeface="Cambria" panose="02040503050406030204" pitchFamily="18" charset="0"/>
              <a:cs typeface="Times New Roman" panose="02020603050405020304" pitchFamily="18" charset="0"/>
            </a:endParaRPr>
          </a:p>
          <a:p>
            <a:pPr marL="109537" indent="0">
              <a:buNone/>
            </a:pPr>
            <a:endParaRPr lang="en-US" sz="2000" dirty="0" smtClean="0">
              <a:latin typeface="Cambria" panose="02040503050406030204" pitchFamily="18" charset="0"/>
              <a:cs typeface="Times New Roman" panose="02020603050405020304" pitchFamily="18" charset="0"/>
            </a:endParaRPr>
          </a:p>
          <a:p>
            <a:pPr marL="109537" indent="0">
              <a:buNone/>
            </a:pPr>
            <a:endParaRPr lang="en-US" sz="2000" dirty="0">
              <a:latin typeface="Cambria" panose="020405030504060302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2</a:t>
            </a:fld>
            <a:endParaRPr lang="en-US" dirty="0"/>
          </a:p>
        </p:txBody>
      </p:sp>
      <p:sp>
        <p:nvSpPr>
          <p:cNvPr id="6" name="TextBox 5"/>
          <p:cNvSpPr txBox="1"/>
          <p:nvPr/>
        </p:nvSpPr>
        <p:spPr>
          <a:xfrm>
            <a:off x="6705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981200" cy="19812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0"/>
            <a:ext cx="5486400" cy="3551808"/>
          </a:xfrm>
          <a:prstGeom prst="rect">
            <a:avLst/>
          </a:prstGeom>
        </p:spPr>
      </p:pic>
    </p:spTree>
    <p:extLst>
      <p:ext uri="{BB962C8B-B14F-4D97-AF65-F5344CB8AC3E}">
        <p14:creationId xmlns:p14="http://schemas.microsoft.com/office/powerpoint/2010/main" val="1045459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1200" y="2667000"/>
            <a:ext cx="2514600" cy="990600"/>
          </a:xfrm>
          <a:solidFill>
            <a:schemeClr val="accent2"/>
          </a:solidFill>
          <a:ln/>
        </p:spPr>
        <p:style>
          <a:lnRef idx="1">
            <a:schemeClr val="accent3"/>
          </a:lnRef>
          <a:fillRef idx="3">
            <a:schemeClr val="accent3"/>
          </a:fillRef>
          <a:effectRef idx="2">
            <a:schemeClr val="accent3"/>
          </a:effectRef>
          <a:fontRef idx="minor">
            <a:schemeClr val="lt1"/>
          </a:fontRef>
        </p:style>
        <p:txBody>
          <a:bodyPr/>
          <a:lstStyle/>
          <a:p>
            <a:pPr marL="109537" indent="0">
              <a:buNone/>
            </a:pPr>
            <a:r>
              <a:rPr lang="en-US" b="1" dirty="0" smtClean="0">
                <a:latin typeface="Cambria" panose="02040503050406030204" pitchFamily="18" charset="0"/>
                <a:cs typeface="Times New Roman" panose="02020603050405020304" pitchFamily="18" charset="0"/>
              </a:rPr>
              <a:t>FINANCIALS </a:t>
            </a:r>
          </a:p>
          <a:p>
            <a:pPr marL="109537" indent="0">
              <a:buNone/>
            </a:pPr>
            <a:r>
              <a:rPr lang="en-US" b="1" dirty="0">
                <a:latin typeface="Cambria" panose="02040503050406030204" pitchFamily="18" charset="0"/>
                <a:cs typeface="Times New Roman" panose="02020603050405020304" pitchFamily="18" charset="0"/>
              </a:rPr>
              <a:t> </a:t>
            </a:r>
            <a:r>
              <a:rPr lang="en-US" b="1" dirty="0" smtClean="0">
                <a:latin typeface="Cambria" panose="02040503050406030204" pitchFamily="18" charset="0"/>
                <a:cs typeface="Times New Roman" panose="02020603050405020304" pitchFamily="18" charset="0"/>
              </a:rPr>
              <a:t>  RESULTS</a:t>
            </a:r>
            <a:endParaRPr lang="en-US" b="1" dirty="0">
              <a:latin typeface="Cambria" panose="020405030504060302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3</a:t>
            </a:fld>
            <a:endParaRPr lang="en-US" dirty="0"/>
          </a:p>
        </p:txBody>
      </p:sp>
      <p:sp>
        <p:nvSpPr>
          <p:cNvPr id="7" name="TextBox 6"/>
          <p:cNvSpPr txBox="1"/>
          <p:nvPr/>
        </p:nvSpPr>
        <p:spPr>
          <a:xfrm>
            <a:off x="5486400" y="6601422"/>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981200" cy="1981200"/>
          </a:xfrm>
          <a:prstGeom prst="rect">
            <a:avLst/>
          </a:prstGeom>
        </p:spPr>
      </p:pic>
    </p:spTree>
    <p:extLst>
      <p:ext uri="{BB962C8B-B14F-4D97-AF65-F5344CB8AC3E}">
        <p14:creationId xmlns:p14="http://schemas.microsoft.com/office/powerpoint/2010/main" val="390350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05865"/>
            <a:ext cx="3200400" cy="945611"/>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85000" lnSpcReduction="20000"/>
          </a:bodyPr>
          <a:lstStyle/>
          <a:p>
            <a:pPr marL="109537" indent="0">
              <a:buNone/>
            </a:pPr>
            <a:r>
              <a:rPr lang="en-US" b="1" dirty="0" smtClean="0">
                <a:latin typeface="Cambria" panose="02040503050406030204" pitchFamily="18" charset="0"/>
                <a:cs typeface="Times New Roman" panose="02020603050405020304" pitchFamily="18" charset="0"/>
              </a:rPr>
              <a:t>             </a:t>
            </a:r>
            <a:r>
              <a:rPr lang="en-US" b="1" dirty="0" smtClean="0">
                <a:latin typeface="Cambria" panose="02040503050406030204" pitchFamily="18" charset="0"/>
                <a:cs typeface="Times New Roman" panose="02020603050405020304" pitchFamily="18" charset="0"/>
              </a:rPr>
              <a:t>June </a:t>
            </a:r>
            <a:r>
              <a:rPr lang="en-US" b="1" dirty="0" smtClean="0">
                <a:latin typeface="Cambria" panose="02040503050406030204" pitchFamily="18" charset="0"/>
                <a:cs typeface="Times New Roman" panose="02020603050405020304" pitchFamily="18" charset="0"/>
              </a:rPr>
              <a:t>2021</a:t>
            </a:r>
          </a:p>
          <a:p>
            <a:pPr marL="109537" indent="0">
              <a:buNone/>
            </a:pPr>
            <a:r>
              <a:rPr lang="en-US" b="1" dirty="0" smtClean="0">
                <a:latin typeface="Cambria" panose="02040503050406030204" pitchFamily="18" charset="0"/>
                <a:cs typeface="Times New Roman" panose="02020603050405020304" pitchFamily="18" charset="0"/>
              </a:rPr>
              <a:t>             PERFORMANCE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4</a:t>
            </a:fld>
            <a:endParaRPr lang="en-US" dirty="0"/>
          </a:p>
        </p:txBody>
      </p:sp>
      <p:sp>
        <p:nvSpPr>
          <p:cNvPr id="12" name="TextBox 11"/>
          <p:cNvSpPr txBox="1"/>
          <p:nvPr/>
        </p:nvSpPr>
        <p:spPr>
          <a:xfrm>
            <a:off x="5486400" y="6601422"/>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7800" y="35511"/>
            <a:ext cx="1676400" cy="1676400"/>
          </a:xfrm>
          <a:prstGeom prst="rect">
            <a:avLst/>
          </a:prstGeom>
        </p:spPr>
      </p:pic>
      <p:graphicFrame>
        <p:nvGraphicFramePr>
          <p:cNvPr id="7" name="Chart 6"/>
          <p:cNvGraphicFramePr>
            <a:graphicFrameLocks/>
          </p:cNvGraphicFramePr>
          <p:nvPr>
            <p:extLst>
              <p:ext uri="{D42A27DB-BD31-4B8C-83A1-F6EECF244321}">
                <p14:modId xmlns:p14="http://schemas.microsoft.com/office/powerpoint/2010/main" val="3192697840"/>
              </p:ext>
            </p:extLst>
          </p:nvPr>
        </p:nvGraphicFramePr>
        <p:xfrm>
          <a:off x="3276600" y="1752600"/>
          <a:ext cx="51816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314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29400" y="-1"/>
            <a:ext cx="2514600" cy="802689"/>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55000" lnSpcReduction="20000"/>
          </a:bodyPr>
          <a:lstStyle/>
          <a:p>
            <a:pPr marL="109537" indent="0">
              <a:buNone/>
            </a:pPr>
            <a:r>
              <a:rPr lang="en-US" sz="2400" b="1" dirty="0" smtClean="0">
                <a:latin typeface="Times New Roman" panose="02020603050405020304" pitchFamily="18" charset="0"/>
                <a:cs typeface="Times New Roman" panose="02020603050405020304" pitchFamily="18" charset="0"/>
              </a:rPr>
              <a:t>    </a:t>
            </a:r>
            <a:r>
              <a:rPr lang="en-US" sz="2400" b="1" dirty="0" smtClean="0">
                <a:latin typeface="Cambria" panose="02040503050406030204" pitchFamily="18" charset="0"/>
                <a:cs typeface="Times New Roman" panose="02020603050405020304" pitchFamily="18" charset="0"/>
              </a:rPr>
              <a:t>INCOME</a:t>
            </a:r>
          </a:p>
          <a:p>
            <a:pPr marL="109537" indent="0">
              <a:buNone/>
            </a:pPr>
            <a:r>
              <a:rPr lang="en-US" sz="2400" b="1" dirty="0" smtClean="0">
                <a:latin typeface="Cambria" panose="02040503050406030204" pitchFamily="18" charset="0"/>
                <a:cs typeface="Times New Roman" panose="02020603050405020304" pitchFamily="18" charset="0"/>
              </a:rPr>
              <a:t>STATEMENT</a:t>
            </a:r>
            <a:r>
              <a:rPr lang="en-US" sz="2100" b="1" dirty="0" smtClean="0">
                <a:latin typeface="Cambria" panose="02040503050406030204" pitchFamily="18" charset="0"/>
              </a:rPr>
              <a:t>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5</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95304938"/>
              </p:ext>
            </p:extLst>
          </p:nvPr>
        </p:nvGraphicFramePr>
        <p:xfrm>
          <a:off x="2895600" y="914401"/>
          <a:ext cx="6118225" cy="6146927"/>
        </p:xfrm>
        <a:graphic>
          <a:graphicData uri="http://schemas.openxmlformats.org/drawingml/2006/table">
            <a:tbl>
              <a:tblPr firstRow="1" firstCol="1" bandRow="1">
                <a:tableStyleId>{5C22544A-7EE6-4342-B048-85BDC9FD1C3A}</a:tableStyleId>
              </a:tblPr>
              <a:tblGrid>
                <a:gridCol w="2935243"/>
                <a:gridCol w="1580515"/>
                <a:gridCol w="359399"/>
                <a:gridCol w="1243068"/>
              </a:tblGrid>
              <a:tr h="384868">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June-2021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June-2020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Brokerage commission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16,191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12,865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Brokerage commission expense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(5,967)</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sng" dirty="0" smtClean="0">
                          <a:solidFill>
                            <a:schemeClr val="tx1"/>
                          </a:solidFill>
                          <a:effectLst/>
                          <a:latin typeface="Cambria" panose="02040503050406030204" pitchFamily="18" charset="0"/>
                          <a:cs typeface="Times New Roman" panose="02020603050405020304" pitchFamily="18" charset="0"/>
                        </a:rPr>
                        <a:t>(5,067)</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Net brokerage commission income</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u="none" dirty="0" smtClean="0">
                          <a:solidFill>
                            <a:schemeClr val="tx1"/>
                          </a:solidFill>
                          <a:effectLst/>
                          <a:latin typeface="Cambria" panose="02040503050406030204" pitchFamily="18" charset="0"/>
                          <a:cs typeface="Times New Roman" panose="02020603050405020304" pitchFamily="18" charset="0"/>
                        </a:rPr>
                        <a:t>10,224</a:t>
                      </a:r>
                      <a:endParaRPr lang="en-US" sz="1300" b="1"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none"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u="none" dirty="0" smtClean="0">
                          <a:solidFill>
                            <a:schemeClr val="tx1"/>
                          </a:solidFill>
                          <a:effectLst/>
                          <a:latin typeface="Cambria" panose="02040503050406030204" pitchFamily="18" charset="0"/>
                          <a:cs typeface="Times New Roman" panose="02020603050405020304" pitchFamily="18" charset="0"/>
                        </a:rPr>
                        <a:t>7,798</a:t>
                      </a:r>
                      <a:endParaRPr lang="en-US" sz="1300" b="1"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Dividend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2,214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1,791</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Fair Value Gain on Investment</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3,273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574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Profit of sale of Investment</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1,715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Real Estate</a:t>
                      </a:r>
                      <a:r>
                        <a:rPr lang="en-US" sz="1300" b="0" baseline="0" dirty="0" smtClean="0">
                          <a:solidFill>
                            <a:schemeClr val="tx1"/>
                          </a:solidFill>
                          <a:effectLst/>
                          <a:latin typeface="Cambria" panose="02040503050406030204" pitchFamily="18" charset="0"/>
                          <a:cs typeface="Times New Roman" panose="02020603050405020304" pitchFamily="18" charset="0"/>
                        </a:rPr>
                        <a:t>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2,625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290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Income from</a:t>
                      </a:r>
                      <a:r>
                        <a:rPr lang="en-US" sz="1300" b="0" baseline="0" dirty="0" smtClean="0">
                          <a:solidFill>
                            <a:schemeClr val="tx1"/>
                          </a:solidFill>
                          <a:effectLst/>
                          <a:latin typeface="Cambria" panose="02040503050406030204" pitchFamily="18" charset="0"/>
                          <a:cs typeface="Times New Roman" panose="02020603050405020304" pitchFamily="18" charset="0"/>
                        </a:rPr>
                        <a:t> IT Service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18</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ea typeface="+mn-ea"/>
                          <a:cs typeface="Times New Roman" panose="02020603050405020304" pitchFamily="18" charset="0"/>
                        </a:rPr>
                        <a:t>100</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Interest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378</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611</a:t>
                      </a:r>
                      <a:endParaRPr lang="en-US" sz="130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a:solidFill>
                            <a:schemeClr val="tx1"/>
                          </a:solidFill>
                          <a:effectLst/>
                          <a:latin typeface="Cambria" panose="02040503050406030204" pitchFamily="18" charset="0"/>
                          <a:cs typeface="Times New Roman" panose="02020603050405020304" pitchFamily="18" charset="0"/>
                        </a:rPr>
                        <a:t>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Net operating income</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dirty="0" smtClean="0">
                          <a:solidFill>
                            <a:schemeClr val="tx1"/>
                          </a:solidFill>
                          <a:effectLst/>
                          <a:latin typeface="Cambria" panose="02040503050406030204" pitchFamily="18" charset="0"/>
                          <a:cs typeface="Times New Roman" panose="02020603050405020304" pitchFamily="18" charset="0"/>
                        </a:rPr>
                        <a:t>20,447</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b="1" dirty="0" smtClean="0">
                          <a:solidFill>
                            <a:schemeClr val="tx1"/>
                          </a:solidFill>
                          <a:effectLst/>
                          <a:latin typeface="Cambria" panose="02040503050406030204" pitchFamily="18" charset="0"/>
                          <a:cs typeface="Times New Roman" panose="02020603050405020304" pitchFamily="18" charset="0"/>
                        </a:rPr>
                        <a:t>11,164</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Other income</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ea typeface="+mn-ea"/>
                          <a:cs typeface="Times New Roman" panose="02020603050405020304" pitchFamily="18" charset="0"/>
                        </a:rPr>
                        <a:t>8,198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Penalty</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reversals (charges)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4,800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General and administrative expenses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(12,299)</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(12,499)</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a:solidFill>
                            <a:schemeClr val="tx1"/>
                          </a:solidFill>
                          <a:effectLst/>
                          <a:latin typeface="Cambria" panose="02040503050406030204" pitchFamily="18" charset="0"/>
                          <a:cs typeface="Times New Roman" panose="02020603050405020304" pitchFamily="18" charset="0"/>
                        </a:rPr>
                        <a:t>Depreciation and amortization  </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(1,452)</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sng"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u="none" dirty="0" smtClean="0">
                          <a:solidFill>
                            <a:schemeClr val="tx1"/>
                          </a:solidFill>
                          <a:effectLst/>
                          <a:latin typeface="Cambria" panose="02040503050406030204" pitchFamily="18" charset="0"/>
                          <a:cs typeface="Times New Roman" panose="02020603050405020304" pitchFamily="18" charset="0"/>
                        </a:rPr>
                        <a:t>(1,410)</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84868">
                <a:tc>
                  <a:txBody>
                    <a:bodyPr/>
                    <a:lstStyle/>
                    <a:p>
                      <a:pPr marL="0" marR="0" algn="just">
                        <a:lnSpc>
                          <a:spcPct val="107000"/>
                        </a:lnSpc>
                        <a:spcBef>
                          <a:spcPts val="0"/>
                        </a:spcBef>
                        <a:spcAft>
                          <a:spcPts val="0"/>
                        </a:spcAft>
                      </a:pPr>
                      <a:endParaRPr lang="en-GB" sz="1300" dirty="0" smtClean="0">
                        <a:solidFill>
                          <a:schemeClr val="tx1"/>
                        </a:solidFill>
                        <a:effectLst/>
                        <a:latin typeface="Cambria" panose="02040503050406030204" pitchFamily="18" charset="0"/>
                        <a:cs typeface="Times New Roman" panose="02020603050405020304" pitchFamily="18" charset="0"/>
                      </a:endParaRPr>
                    </a:p>
                    <a:p>
                      <a:pPr marL="0" marR="0" algn="just">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PROFIT FOR THE PERIOD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b="1" dirty="0" smtClean="0">
                          <a:solidFill>
                            <a:schemeClr val="tx1"/>
                          </a:solidFill>
                          <a:effectLst/>
                          <a:latin typeface="Cambria" panose="02040503050406030204" pitchFamily="18" charset="0"/>
                          <a:cs typeface="Times New Roman" panose="02020603050405020304" pitchFamily="18" charset="0"/>
                        </a:rPr>
                        <a:t>9,894</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b="1" dirty="0" smtClean="0">
                          <a:solidFill>
                            <a:schemeClr val="tx1"/>
                          </a:solidFill>
                          <a:effectLst/>
                          <a:latin typeface="Cambria" panose="02040503050406030204" pitchFamily="18" charset="0"/>
                          <a:cs typeface="Times New Roman" panose="02020603050405020304" pitchFamily="18" charset="0"/>
                        </a:rPr>
                        <a:t>2,055</a:t>
                      </a: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Attributable</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to:</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Equity</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holders</a:t>
                      </a: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the parent</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10,090</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2,292</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Non-controlling</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interests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t>
                      </a: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196)</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(237)</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19970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199703">
                <a:tc>
                  <a:txBody>
                    <a:bodyPr/>
                    <a:lstStyle/>
                    <a:p>
                      <a:pPr marL="0" marR="0" algn="just">
                        <a:lnSpc>
                          <a:spcPct val="107000"/>
                        </a:lnSpc>
                        <a:spcBef>
                          <a:spcPts val="0"/>
                        </a:spcBef>
                        <a:spcAft>
                          <a:spcPts val="0"/>
                        </a:spcAft>
                      </a:pPr>
                      <a:r>
                        <a:rPr lang="en-GB" sz="1300" dirty="0">
                          <a:solidFill>
                            <a:schemeClr val="tx1"/>
                          </a:solidFill>
                          <a:effectLst/>
                          <a:latin typeface="Cambria" panose="02040503050406030204" pitchFamily="18" charset="0"/>
                          <a:cs typeface="Times New Roman" panose="02020603050405020304" pitchFamily="18" charset="0"/>
                        </a:rPr>
                        <a:t>EARNINGS  PER SHARE </a:t>
                      </a:r>
                      <a:r>
                        <a:rPr lang="en-GB" sz="1300" dirty="0" smtClean="0">
                          <a:solidFill>
                            <a:schemeClr val="tx1"/>
                          </a:solidFill>
                          <a:effectLst/>
                          <a:latin typeface="Cambria" panose="02040503050406030204" pitchFamily="18" charset="0"/>
                          <a:cs typeface="Times New Roman" panose="02020603050405020304" pitchFamily="18" charset="0"/>
                        </a:rPr>
                        <a:t>(EPS)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0.036</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GB" sz="1300" dirty="0" smtClean="0">
                          <a:solidFill>
                            <a:schemeClr val="tx1"/>
                          </a:solidFill>
                          <a:effectLst/>
                          <a:latin typeface="Cambria" panose="02040503050406030204" pitchFamily="18" charset="0"/>
                          <a:cs typeface="Times New Roman" panose="02020603050405020304" pitchFamily="18" charset="0"/>
                        </a:rPr>
                        <a:t>0.008</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bl>
          </a:graphicData>
        </a:graphic>
      </p:graphicFrame>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0"/>
            <a:ext cx="1676400" cy="1676400"/>
          </a:xfrm>
          <a:prstGeom prst="rect">
            <a:avLst/>
          </a:prstGeom>
        </p:spPr>
      </p:pic>
    </p:spTree>
    <p:extLst>
      <p:ext uri="{BB962C8B-B14F-4D97-AF65-F5344CB8AC3E}">
        <p14:creationId xmlns:p14="http://schemas.microsoft.com/office/powerpoint/2010/main" val="2537289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91736"/>
            <a:ext cx="2438400" cy="937135"/>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85000" lnSpcReduction="20000"/>
          </a:bodyPr>
          <a:lstStyle/>
          <a:p>
            <a:pPr marL="109537" indent="0">
              <a:buNone/>
            </a:pPr>
            <a:r>
              <a:rPr lang="en-US" b="1" dirty="0" smtClean="0">
                <a:latin typeface="Cambria" panose="02040503050406030204" pitchFamily="18" charset="0"/>
                <a:cs typeface="Times New Roman" panose="02020603050405020304" pitchFamily="18" charset="0"/>
              </a:rPr>
              <a:t>FINANCIAL</a:t>
            </a:r>
          </a:p>
          <a:p>
            <a:pPr marL="109537" indent="0">
              <a:buNone/>
            </a:pPr>
            <a:r>
              <a:rPr lang="en-US" b="1" dirty="0" smtClean="0">
                <a:latin typeface="Cambria" panose="02040503050406030204" pitchFamily="18" charset="0"/>
                <a:cs typeface="Times New Roman" panose="02020603050405020304" pitchFamily="18" charset="0"/>
              </a:rPr>
              <a:t>  POSITION</a:t>
            </a:r>
            <a:r>
              <a:rPr lang="en-US" b="1" dirty="0" smtClean="0">
                <a:latin typeface="Cambria" panose="02040503050406030204" pitchFamily="18" charset="0"/>
              </a:rPr>
              <a:t> </a:t>
            </a:r>
          </a:p>
          <a:p>
            <a:pPr marL="109537" indent="0">
              <a:buNone/>
            </a:pPr>
            <a:r>
              <a:rPr lang="en-US" b="1" dirty="0"/>
              <a:t> </a:t>
            </a: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6</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25932763"/>
              </p:ext>
            </p:extLst>
          </p:nvPr>
        </p:nvGraphicFramePr>
        <p:xfrm>
          <a:off x="2362201" y="1143003"/>
          <a:ext cx="6651624" cy="5219405"/>
        </p:xfrm>
        <a:graphic>
          <a:graphicData uri="http://schemas.openxmlformats.org/drawingml/2006/table">
            <a:tbl>
              <a:tblPr firstRow="1" firstCol="1" bandRow="1">
                <a:tableStyleId>{5C22544A-7EE6-4342-B048-85BDC9FD1C3A}</a:tableStyleId>
              </a:tblPr>
              <a:tblGrid>
                <a:gridCol w="3547534"/>
                <a:gridCol w="1288092"/>
                <a:gridCol w="464558"/>
                <a:gridCol w="1351440"/>
              </a:tblGrid>
              <a:tr h="309923">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June-2021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Dec-2020 </a:t>
                      </a: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(Audited)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Current</a:t>
                      </a:r>
                      <a:r>
                        <a:rPr lang="en-US" sz="1300" b="0" baseline="0" dirty="0" smtClean="0">
                          <a:solidFill>
                            <a:schemeClr val="tx1"/>
                          </a:solidFill>
                          <a:effectLst/>
                          <a:latin typeface="Cambria" panose="02040503050406030204" pitchFamily="18" charset="0"/>
                          <a:cs typeface="Times New Roman" panose="02020603050405020304" pitchFamily="18" charset="0"/>
                        </a:rPr>
                        <a:t> Assets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635,357</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732,909</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Non-Current</a:t>
                      </a:r>
                      <a:r>
                        <a:rPr lang="en-US" sz="1300" b="0" baseline="0" dirty="0" smtClean="0">
                          <a:solidFill>
                            <a:schemeClr val="tx1"/>
                          </a:solidFill>
                          <a:effectLst/>
                          <a:latin typeface="Cambria" panose="02040503050406030204" pitchFamily="18" charset="0"/>
                          <a:cs typeface="Times New Roman" panose="02020603050405020304" pitchFamily="18" charset="0"/>
                        </a:rPr>
                        <a:t> Assets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47,815</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53,242</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cs typeface="Times New Roman" panose="02020603050405020304" pitchFamily="18" charset="0"/>
                        </a:rPr>
                        <a:t> ASSETS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683,172</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786,151</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Current</a:t>
                      </a:r>
                      <a:r>
                        <a:rPr lang="en-US" sz="1300" b="0" baseline="0" dirty="0" smtClean="0">
                          <a:solidFill>
                            <a:schemeClr val="tx1"/>
                          </a:solidFill>
                          <a:effectLst/>
                          <a:latin typeface="Cambria" panose="02040503050406030204" pitchFamily="18" charset="0"/>
                          <a:cs typeface="Times New Roman" panose="02020603050405020304" pitchFamily="18" charset="0"/>
                        </a:rPr>
                        <a:t> Liabilities </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456,605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571,315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cs typeface="Times New Roman" panose="02020603050405020304" pitchFamily="18" charset="0"/>
                        </a:rPr>
                        <a:t>Non-Current</a:t>
                      </a:r>
                      <a:r>
                        <a:rPr lang="en-US" sz="1300" b="0" baseline="0" dirty="0" smtClean="0">
                          <a:solidFill>
                            <a:schemeClr val="tx1"/>
                          </a:solidFill>
                          <a:effectLst/>
                          <a:latin typeface="Cambria" panose="02040503050406030204" pitchFamily="18" charset="0"/>
                          <a:cs typeface="Times New Roman" panose="02020603050405020304" pitchFamily="18" charset="0"/>
                        </a:rPr>
                        <a:t> Liability</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4,859</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4,527</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cs typeface="Times New Roman" panose="02020603050405020304" pitchFamily="18" charset="0"/>
                        </a:rPr>
                        <a:t> LIABILITIES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461,464</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575,842</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Equity attributable</a:t>
                      </a:r>
                      <a:r>
                        <a:rPr lang="en-US" sz="1300" baseline="0" dirty="0" smtClean="0">
                          <a:solidFill>
                            <a:schemeClr val="tx1"/>
                          </a:solidFill>
                          <a:effectLst/>
                          <a:latin typeface="Cambria" panose="02040503050406030204" pitchFamily="18" charset="0"/>
                          <a:cs typeface="Times New Roman" panose="02020603050405020304" pitchFamily="18" charset="0"/>
                        </a:rPr>
                        <a:t> to owners of the parent</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222,528</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210,933</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Non-controlling</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interests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(820)</a:t>
                      </a:r>
                      <a:endParaRPr lang="en-US" sz="1300" b="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0"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b="0"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(624)</a:t>
                      </a:r>
                      <a:endParaRPr lang="en-US" sz="1300" b="0"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54732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Total</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Equity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221,708</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210,309</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283210">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0"/>
            <a:ext cx="1676400" cy="1676400"/>
          </a:xfrm>
          <a:prstGeom prst="rect">
            <a:avLst/>
          </a:prstGeom>
        </p:spPr>
      </p:pic>
    </p:spTree>
    <p:extLst>
      <p:ext uri="{BB962C8B-B14F-4D97-AF65-F5344CB8AC3E}">
        <p14:creationId xmlns:p14="http://schemas.microsoft.com/office/powerpoint/2010/main" val="599799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28600"/>
            <a:ext cx="2819400" cy="594064"/>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25000" lnSpcReduction="20000"/>
          </a:bodyPr>
          <a:lstStyle/>
          <a:p>
            <a:pPr marL="109537" indent="0">
              <a:buNone/>
            </a:pPr>
            <a:r>
              <a:rPr lang="en-US" sz="6000" b="1" dirty="0">
                <a:latin typeface="Cambria" panose="02040503050406030204" pitchFamily="18" charset="0"/>
                <a:cs typeface="Times New Roman" panose="02020603050405020304" pitchFamily="18" charset="0"/>
              </a:rPr>
              <a:t>CASHFLOWS</a:t>
            </a:r>
          </a:p>
          <a:p>
            <a:pPr marL="109537" indent="0">
              <a:buNone/>
            </a:pPr>
            <a:endParaRPr lang="en-US" b="1" dirty="0" smtClean="0"/>
          </a:p>
          <a:p>
            <a:pPr marL="109537" indent="0">
              <a:buNone/>
            </a:pP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7</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73934072"/>
              </p:ext>
            </p:extLst>
          </p:nvPr>
        </p:nvGraphicFramePr>
        <p:xfrm>
          <a:off x="2209802" y="1295401"/>
          <a:ext cx="6804024" cy="5029345"/>
        </p:xfrm>
        <a:graphic>
          <a:graphicData uri="http://schemas.openxmlformats.org/drawingml/2006/table">
            <a:tbl>
              <a:tblPr firstRow="1" firstCol="1" bandRow="1">
                <a:tableStyleId>{5C22544A-7EE6-4342-B048-85BDC9FD1C3A}</a:tableStyleId>
              </a:tblPr>
              <a:tblGrid>
                <a:gridCol w="3628813"/>
                <a:gridCol w="1317605"/>
                <a:gridCol w="475202"/>
                <a:gridCol w="1382404"/>
              </a:tblGrid>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June-2021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June-2020 </a:t>
                      </a:r>
                      <a:endParaRPr lang="en-US" sz="1300" dirty="0" smtClean="0">
                        <a:solidFill>
                          <a:schemeClr val="tx1"/>
                        </a:solidFill>
                        <a:effectLst/>
                        <a:latin typeface="Cambria" panose="02040503050406030204" pitchFamily="18" charset="0"/>
                        <a:cs typeface="Times New Roman" panose="02020603050405020304" pitchFamily="18" charset="0"/>
                      </a:endParaRPr>
                    </a:p>
                    <a:p>
                      <a:pPr marL="0" marR="0" algn="ctr">
                        <a:lnSpc>
                          <a:spcPct val="107000"/>
                        </a:lnSpc>
                        <a:spcBef>
                          <a:spcPts val="0"/>
                        </a:spcBef>
                        <a:spcAft>
                          <a:spcPts val="0"/>
                        </a:spcAft>
                      </a:pPr>
                      <a:r>
                        <a:rPr lang="en-US" sz="1300" dirty="0" smtClean="0">
                          <a:solidFill>
                            <a:schemeClr val="tx1"/>
                          </a:solidFill>
                          <a:effectLst/>
                          <a:latin typeface="Cambria" panose="02040503050406030204" pitchFamily="18" charset="0"/>
                          <a:cs typeface="Times New Roman" panose="02020603050405020304" pitchFamily="18" charset="0"/>
                        </a:rPr>
                        <a:t>(Reviewed)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pPr>
                      <a:endParaRPr lang="en-US" sz="13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noFill/>
                  </a:tcPr>
                </a:tc>
                <a:tc>
                  <a:txBody>
                    <a:bodyPr/>
                    <a:lstStyle/>
                    <a:p>
                      <a:pPr marL="0" marR="0" algn="ctr">
                        <a:lnSpc>
                          <a:spcPct val="107000"/>
                        </a:lnSpc>
                        <a:spcBef>
                          <a:spcPts val="0"/>
                        </a:spcBef>
                        <a:spcAft>
                          <a:spcPts val="0"/>
                        </a:spcAft>
                      </a:pPr>
                      <a:r>
                        <a:rPr lang="en-US" sz="1300" dirty="0">
                          <a:solidFill>
                            <a:schemeClr val="tx1"/>
                          </a:solidFill>
                          <a:effectLst/>
                          <a:latin typeface="Cambria" panose="02040503050406030204" pitchFamily="18" charset="0"/>
                          <a:cs typeface="Times New Roman" panose="02020603050405020304" pitchFamily="18" charset="0"/>
                        </a:rPr>
                        <a:t>(QAR 000)</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Profit for the period</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9,894</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2,055</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83597">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cash </a:t>
                      </a: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used</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 operating </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activities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(2,842)</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(10,789)</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483597">
                <a:tc>
                  <a:txBody>
                    <a:bodyPr/>
                    <a:lstStyle/>
                    <a:p>
                      <a:pPr marL="0" marR="0" algn="just">
                        <a:lnSpc>
                          <a:spcPct val="107000"/>
                        </a:lnSpc>
                        <a:spcBef>
                          <a:spcPts val="0"/>
                        </a:spcBef>
                        <a:spcAft>
                          <a:spcPts val="0"/>
                        </a:spcAft>
                      </a:pPr>
                      <a:r>
                        <a:rPr lang="en-US" sz="1300" b="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 cash </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from </a:t>
                      </a:r>
                      <a:r>
                        <a:rPr lang="en-US" sz="1300" b="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investing activities</a:t>
                      </a:r>
                      <a:endParaRPr lang="en-US" sz="1300" b="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11,183</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u="none"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u="none"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7,285</a:t>
                      </a:r>
                      <a:endParaRPr lang="en-US" sz="1300" u="none"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66429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NET</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INCREASE IN CASH AND CASH</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8,991</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(3,504)</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EQUIVALENTS</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664299">
                <a:tc>
                  <a:txBody>
                    <a:bodyPr/>
                    <a:lstStyle/>
                    <a:p>
                      <a:pPr marL="0" marR="0" algn="just">
                        <a:lnSpc>
                          <a:spcPct val="107000"/>
                        </a:lnSpc>
                        <a:spcBef>
                          <a:spcPts val="0"/>
                        </a:spcBef>
                        <a:spcAft>
                          <a:spcPts val="0"/>
                        </a:spcAft>
                      </a:pPr>
                      <a:endPar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Beginning</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 period </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94,665</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endPar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94,539</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marL="0" marR="0" algn="just">
                        <a:lnSpc>
                          <a:spcPct val="107000"/>
                        </a:lnSpc>
                        <a:spcBef>
                          <a:spcPts val="0"/>
                        </a:spcBef>
                        <a:spcAft>
                          <a:spcPts val="0"/>
                        </a:spcAft>
                      </a:pPr>
                      <a:r>
                        <a:rPr lang="en-US" sz="130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End</a:t>
                      </a:r>
                      <a:r>
                        <a:rPr lang="en-US" sz="1300" baseline="0"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 of period</a:t>
                      </a:r>
                      <a:endParaRPr lang="en-US" sz="13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103,656</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nSpc>
                          <a:spcPct val="107000"/>
                        </a:lnSpc>
                      </a:pPr>
                      <a:endParaRPr lang="en-US" sz="1300" b="1" u="sng"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marL="0" marR="0" algn="r">
                        <a:lnSpc>
                          <a:spcPct val="107000"/>
                        </a:lnSpc>
                        <a:spcBef>
                          <a:spcPts val="0"/>
                        </a:spcBef>
                        <a:spcAft>
                          <a:spcPts val="0"/>
                        </a:spcAft>
                      </a:pPr>
                      <a:r>
                        <a:rPr lang="en-US" sz="1300" b="1" u="sng" dirty="0" smtClean="0">
                          <a:solidFill>
                            <a:schemeClr val="tx1"/>
                          </a:solidFill>
                          <a:effectLst/>
                          <a:latin typeface="Cambria" panose="02040503050406030204" pitchFamily="18" charset="0"/>
                          <a:ea typeface="Calibri" panose="020F0502020204030204" pitchFamily="34" charset="0"/>
                          <a:cs typeface="Times New Roman" panose="02020603050405020304" pitchFamily="18" charset="0"/>
                        </a:rPr>
                        <a:t>91,035</a:t>
                      </a:r>
                      <a:endParaRPr lang="en-US" sz="1300" b="1" u="sng"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noFill/>
                  </a:tcPr>
                </a:tc>
              </a:tr>
              <a:tr h="332151">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c>
                  <a:txBody>
                    <a:bodyPr/>
                    <a:lstStyle/>
                    <a:p>
                      <a:pPr>
                        <a:lnSpc>
                          <a:spcPct val="107000"/>
                        </a:lnSpc>
                      </a:pPr>
                      <a:endParaRPr lang="en-US" sz="1100" dirty="0">
                        <a:solidFill>
                          <a:schemeClr val="tx1"/>
                        </a:solidFill>
                        <a:effectLst/>
                        <a:latin typeface="Cambria" panose="02040503050406030204" pitchFamily="18" charset="0"/>
                        <a:cs typeface="Times New Roman" panose="02020603050405020304" pitchFamily="18" charset="0"/>
                      </a:endParaRPr>
                    </a:p>
                  </a:txBody>
                  <a:tcPr marL="68580" marR="68580" marT="0" marB="0" anchor="ctr">
                    <a:noFill/>
                  </a:tcPr>
                </a:tc>
              </a:tr>
            </a:tbl>
          </a:graphicData>
        </a:graphic>
      </p:graphicFrame>
      <p:sp>
        <p:nvSpPr>
          <p:cNvPr id="8" name="TextBox 7"/>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28852"/>
            <a:ext cx="1676400" cy="1676400"/>
          </a:xfrm>
          <a:prstGeom prst="rect">
            <a:avLst/>
          </a:prstGeom>
        </p:spPr>
      </p:pic>
    </p:spTree>
    <p:extLst>
      <p:ext uri="{BB962C8B-B14F-4D97-AF65-F5344CB8AC3E}">
        <p14:creationId xmlns:p14="http://schemas.microsoft.com/office/powerpoint/2010/main" val="413397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0" y="228600"/>
            <a:ext cx="2819400" cy="594064"/>
          </a:xfrm>
          <a:solidFill>
            <a:schemeClr val="accent2"/>
          </a:solidFill>
          <a:ln/>
        </p:spPr>
        <p:style>
          <a:lnRef idx="1">
            <a:schemeClr val="accent5"/>
          </a:lnRef>
          <a:fillRef idx="3">
            <a:schemeClr val="accent5"/>
          </a:fillRef>
          <a:effectRef idx="2">
            <a:schemeClr val="accent5"/>
          </a:effectRef>
          <a:fontRef idx="minor">
            <a:schemeClr val="lt1"/>
          </a:fontRef>
        </p:style>
        <p:txBody>
          <a:bodyPr>
            <a:normAutofit fontScale="25000" lnSpcReduction="20000"/>
          </a:bodyPr>
          <a:lstStyle/>
          <a:p>
            <a:pPr marL="109537" indent="0">
              <a:buNone/>
            </a:pPr>
            <a:r>
              <a:rPr lang="en-US" sz="4000" b="1" dirty="0" smtClean="0">
                <a:latin typeface="Cambria" panose="02040503050406030204" pitchFamily="18" charset="0"/>
                <a:cs typeface="Times New Roman" panose="02020603050405020304" pitchFamily="18" charset="0"/>
              </a:rPr>
              <a:t>DISCLAIMER</a:t>
            </a:r>
          </a:p>
          <a:p>
            <a:pPr marL="109537" indent="0">
              <a:buNone/>
            </a:pPr>
            <a:endParaRPr lang="en-US" b="1" dirty="0" smtClean="0"/>
          </a:p>
          <a:p>
            <a:pPr marL="109537" indent="0">
              <a:buNone/>
            </a:pPr>
            <a:r>
              <a:rPr lang="en-US" b="1" dirty="0" smtClean="0"/>
              <a:t>  </a:t>
            </a:r>
            <a:endParaRPr lang="en-US" b="1" dirty="0"/>
          </a:p>
        </p:txBody>
      </p:sp>
      <p:sp>
        <p:nvSpPr>
          <p:cNvPr id="5" name="Slide Number Placeholder 4"/>
          <p:cNvSpPr>
            <a:spLocks noGrp="1"/>
          </p:cNvSpPr>
          <p:nvPr>
            <p:ph type="sldNum" sz="quarter" idx="12"/>
          </p:nvPr>
        </p:nvSpPr>
        <p:spPr/>
        <p:txBody>
          <a:bodyPr/>
          <a:lstStyle/>
          <a:p>
            <a:pPr>
              <a:defRPr/>
            </a:pPr>
            <a:fld id="{9C419AD8-61AE-4595-AD10-E8E57B95950B}" type="slidenum">
              <a:rPr lang="en-US" smtClean="0"/>
              <a:pPr>
                <a:defRPr/>
              </a:pPr>
              <a:t>8</a:t>
            </a:fld>
            <a:endParaRPr lang="en-US" dirty="0"/>
          </a:p>
        </p:txBody>
      </p:sp>
      <p:pic>
        <p:nvPicPr>
          <p:cNvPr id="10" name="Picture 9"/>
          <p:cNvPicPr>
            <a:picLocks noChangeAspect="1"/>
          </p:cNvPicPr>
          <p:nvPr/>
        </p:nvPicPr>
        <p:blipFill>
          <a:blip r:embed="rId2"/>
          <a:stretch>
            <a:fillRect/>
          </a:stretch>
        </p:blipFill>
        <p:spPr>
          <a:xfrm>
            <a:off x="228600" y="2133600"/>
            <a:ext cx="8915400" cy="3660482"/>
          </a:xfrm>
          <a:prstGeom prst="rect">
            <a:avLst/>
          </a:prstGeom>
        </p:spPr>
      </p:pic>
      <p:sp>
        <p:nvSpPr>
          <p:cNvPr id="11" name="Rectangle 10"/>
          <p:cNvSpPr/>
          <p:nvPr/>
        </p:nvSpPr>
        <p:spPr>
          <a:xfrm>
            <a:off x="159182" y="4555722"/>
            <a:ext cx="4572000" cy="1169551"/>
          </a:xfrm>
          <a:prstGeom prst="rect">
            <a:avLst/>
          </a:prstGeom>
        </p:spPr>
        <p:txBody>
          <a:bodyPr>
            <a:spAutoFit/>
          </a:bodyPr>
          <a:lstStyle/>
          <a:p>
            <a:r>
              <a:rPr lang="en-US" sz="1000" dirty="0">
                <a:solidFill>
                  <a:schemeClr val="accent3">
                    <a:lumMod val="40000"/>
                    <a:lumOff val="60000"/>
                  </a:schemeClr>
                </a:solidFill>
                <a:latin typeface="Cambria" panose="02040503050406030204" pitchFamily="18" charset="0"/>
              </a:rPr>
              <a:t>This presentation has been prepared for information purposes only and is not and does not form part of any offer for sale or solicitation of any offer to subscribe for or purchase or sell any securities nor shall it or any part of it form the basis of or be relied on in connection with any contract or commitment whatsoever. The financial information for </a:t>
            </a:r>
            <a:r>
              <a:rPr lang="en-US" sz="1000" dirty="0" smtClean="0">
                <a:solidFill>
                  <a:schemeClr val="accent3">
                    <a:lumMod val="40000"/>
                    <a:lumOff val="60000"/>
                  </a:schemeClr>
                </a:solidFill>
                <a:latin typeface="Cambria" panose="02040503050406030204" pitchFamily="18" charset="0"/>
              </a:rPr>
              <a:t>Q2 </a:t>
            </a:r>
            <a:r>
              <a:rPr lang="en-US" sz="1000" dirty="0" smtClean="0">
                <a:solidFill>
                  <a:schemeClr val="accent3">
                    <a:lumMod val="40000"/>
                    <a:lumOff val="60000"/>
                  </a:schemeClr>
                </a:solidFill>
                <a:latin typeface="Cambria" panose="02040503050406030204" pitchFamily="18" charset="0"/>
              </a:rPr>
              <a:t>2021 </a:t>
            </a:r>
            <a:r>
              <a:rPr lang="en-US" sz="1000" dirty="0">
                <a:solidFill>
                  <a:schemeClr val="accent3">
                    <a:lumMod val="40000"/>
                    <a:lumOff val="60000"/>
                  </a:schemeClr>
                </a:solidFill>
                <a:latin typeface="Cambria" panose="02040503050406030204" pitchFamily="18" charset="0"/>
              </a:rPr>
              <a:t>&amp; </a:t>
            </a:r>
            <a:r>
              <a:rPr lang="en-US" sz="1000" dirty="0" smtClean="0">
                <a:solidFill>
                  <a:schemeClr val="accent3">
                    <a:lumMod val="40000"/>
                    <a:lumOff val="60000"/>
                  </a:schemeClr>
                </a:solidFill>
                <a:latin typeface="Cambria" panose="02040503050406030204" pitchFamily="18" charset="0"/>
              </a:rPr>
              <a:t>Q2 </a:t>
            </a:r>
            <a:r>
              <a:rPr lang="en-US" sz="1000" dirty="0" smtClean="0">
                <a:solidFill>
                  <a:schemeClr val="accent3">
                    <a:lumMod val="40000"/>
                    <a:lumOff val="60000"/>
                  </a:schemeClr>
                </a:solidFill>
                <a:latin typeface="Cambria" panose="02040503050406030204" pitchFamily="18" charset="0"/>
              </a:rPr>
              <a:t>2020 </a:t>
            </a:r>
            <a:r>
              <a:rPr lang="en-US" sz="1000" dirty="0">
                <a:solidFill>
                  <a:schemeClr val="accent3">
                    <a:lumMod val="40000"/>
                    <a:lumOff val="60000"/>
                  </a:schemeClr>
                </a:solidFill>
                <a:latin typeface="Cambria" panose="02040503050406030204" pitchFamily="18" charset="0"/>
              </a:rPr>
              <a:t>included in this presentation is </a:t>
            </a:r>
            <a:r>
              <a:rPr lang="en-US" sz="1000" dirty="0" smtClean="0">
                <a:solidFill>
                  <a:schemeClr val="accent3">
                    <a:lumMod val="40000"/>
                    <a:lumOff val="60000"/>
                  </a:schemeClr>
                </a:solidFill>
                <a:latin typeface="Cambria" panose="02040503050406030204" pitchFamily="18" charset="0"/>
              </a:rPr>
              <a:t>Reviewed</a:t>
            </a:r>
            <a:r>
              <a:rPr lang="en-US" sz="1000" dirty="0" smtClean="0">
                <a:solidFill>
                  <a:schemeClr val="accent3">
                    <a:lumMod val="40000"/>
                    <a:lumOff val="60000"/>
                  </a:schemeClr>
                </a:solidFill>
                <a:latin typeface="Cambria" panose="02040503050406030204" pitchFamily="18" charset="0"/>
              </a:rPr>
              <a:t>.</a:t>
            </a:r>
            <a:endParaRPr lang="en-US" sz="1000" dirty="0">
              <a:solidFill>
                <a:schemeClr val="accent3">
                  <a:lumMod val="40000"/>
                  <a:lumOff val="60000"/>
                </a:schemeClr>
              </a:solidFill>
              <a:latin typeface="Cambria" panose="02040503050406030204" pitchFamily="18" charset="0"/>
            </a:endParaRPr>
          </a:p>
          <a:p>
            <a:endParaRPr lang="en-US" sz="1000" dirty="0">
              <a:solidFill>
                <a:schemeClr val="accent3">
                  <a:lumMod val="40000"/>
                  <a:lumOff val="60000"/>
                </a:schemeClr>
              </a:solidFill>
              <a:latin typeface="Cambria" panose="02040503050406030204" pitchFamily="18" charset="0"/>
            </a:endParaRPr>
          </a:p>
        </p:txBody>
      </p:sp>
      <p:sp>
        <p:nvSpPr>
          <p:cNvPr id="9" name="TextBox 8"/>
          <p:cNvSpPr txBox="1"/>
          <p:nvPr/>
        </p:nvSpPr>
        <p:spPr>
          <a:xfrm>
            <a:off x="5562600" y="6611779"/>
            <a:ext cx="3657600" cy="246221"/>
          </a:xfrm>
          <a:prstGeom prst="rect">
            <a:avLst/>
          </a:prstGeom>
          <a:noFill/>
        </p:spPr>
        <p:txBody>
          <a:bodyPr wrap="square" rtlCol="0">
            <a:spAutoFit/>
          </a:bodyPr>
          <a:lstStyle/>
          <a:p>
            <a:r>
              <a:rPr lang="en-US" sz="1000" dirty="0" smtClean="0">
                <a:latin typeface="Times New Roman" panose="02020603050405020304" pitchFamily="18" charset="0"/>
                <a:cs typeface="Times New Roman" panose="02020603050405020304" pitchFamily="18" charset="0"/>
              </a:rPr>
              <a:t>                                      </a:t>
            </a:r>
            <a:r>
              <a:rPr lang="en-US" sz="1000" dirty="0" smtClean="0">
                <a:latin typeface="Cambria" panose="02040503050406030204" pitchFamily="18" charset="0"/>
                <a:cs typeface="Times New Roman" panose="02020603050405020304" pitchFamily="18" charset="0"/>
              </a:rPr>
              <a:t>Dlala Holding- IR Presentation (</a:t>
            </a:r>
            <a:r>
              <a:rPr lang="en-US" sz="1000" dirty="0" smtClean="0">
                <a:latin typeface="Cambria" panose="02040503050406030204" pitchFamily="18" charset="0"/>
                <a:cs typeface="Times New Roman" panose="02020603050405020304" pitchFamily="18" charset="0"/>
              </a:rPr>
              <a:t>Q2-2021</a:t>
            </a:r>
            <a:r>
              <a:rPr lang="en-US" sz="1000" dirty="0" smtClean="0">
                <a:latin typeface="Cambria" panose="02040503050406030204" pitchFamily="18" charset="0"/>
                <a:cs typeface="Times New Roman" panose="02020603050405020304" pitchFamily="18" charset="0"/>
              </a:rPr>
              <a:t>)</a:t>
            </a:r>
            <a:endParaRPr lang="en-US" sz="1000" dirty="0">
              <a:latin typeface="Cambria" panose="02040503050406030204" pitchFamily="18" charset="0"/>
              <a:cs typeface="Times New Roman" panose="02020603050405020304" pitchFamily="18"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28852"/>
            <a:ext cx="1676400" cy="1676400"/>
          </a:xfrm>
          <a:prstGeom prst="rect">
            <a:avLst/>
          </a:prstGeom>
        </p:spPr>
      </p:pic>
    </p:spTree>
    <p:extLst>
      <p:ext uri="{BB962C8B-B14F-4D97-AF65-F5344CB8AC3E}">
        <p14:creationId xmlns:p14="http://schemas.microsoft.com/office/powerpoint/2010/main" val="3129458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19764</TotalTime>
  <Words>541</Words>
  <Application>Microsoft Office PowerPoint</Application>
  <PresentationFormat>On-screen Show (4:3)</PresentationFormat>
  <Paragraphs>188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DLALA HOLDING QSC</dc:title>
  <dc:creator>vsheji</dc:creator>
  <cp:lastModifiedBy>Mohammed Sohel</cp:lastModifiedBy>
  <cp:revision>1781</cp:revision>
  <cp:lastPrinted>2019-10-27T08:23:15Z</cp:lastPrinted>
  <dcterms:created xsi:type="dcterms:W3CDTF">2010-01-21T05:54:37Z</dcterms:created>
  <dcterms:modified xsi:type="dcterms:W3CDTF">2021-08-11T07:20:08Z</dcterms:modified>
</cp:coreProperties>
</file>