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docProps/custom.xml" ContentType="application/vnd.openxmlformats-officedocument.custom-properties+xml"/>
  <Override PartName="/ppt/slideLayouts/slideLayout10.xml" ContentType="application/vnd.openxmlformats-officedocument.presentationml.slideLayout+xml"/>
  <Default Extension="xlsx" ContentType="application/vnd.openxmlformats-officedocument.spreadsheetml.sheet"/>
  <Default Extension="jpg" ContentType="image/jpe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3" r:id="rId1"/>
  </p:sldMasterIdLst>
  <p:notesMasterIdLst>
    <p:notesMasterId r:id="rId10"/>
  </p:notesMasterIdLst>
  <p:sldIdLst>
    <p:sldId id="256" r:id="rId2"/>
    <p:sldId id="257" r:id="rId3"/>
    <p:sldId id="258" r:id="rId4"/>
    <p:sldId id="260" r:id="rId5"/>
    <p:sldId id="262" r:id="rId6"/>
    <p:sldId id="263" r:id="rId7"/>
    <p:sldId id="264" r:id="rId8"/>
    <p:sldId id="265" r:id="rId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FFCC66"/>
    <a:srgbClr val="FFFF00"/>
    <a:srgbClr val="FFCC00"/>
    <a:srgbClr val="CCCC00"/>
    <a:srgbClr val="FFFF66"/>
    <a:srgbClr val="CC3300"/>
    <a:srgbClr val="00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autoAdjust="0"/>
    <p:restoredTop sz="96318" autoAdjust="0"/>
  </p:normalViewPr>
  <p:slideViewPr>
    <p:cSldViewPr>
      <p:cViewPr varScale="1">
        <p:scale>
          <a:sx n="108" d="100"/>
          <a:sy n="108" d="100"/>
        </p:scale>
        <p:origin x="1986" y="114"/>
      </p:cViewPr>
      <p:guideLst/>
    </p:cSldViewPr>
  </p:slideViewPr>
  <p:outlineViewPr>
    <p:cViewPr>
      <p:scale>
        <a:sx n="33" d="100"/>
        <a:sy n="33" d="100"/>
      </p:scale>
      <p:origin x="0" y="56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b="1" i="0" u="none" strike="noStrike" baseline="0">
                <a:effectLst/>
              </a:rPr>
              <a:t>Revenue from core business (QAR millions)</a:t>
            </a:r>
            <a:endParaRPr lang="en-US"/>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Sheet1!$A$2:$A$4</c:f>
              <c:strCache>
                <c:ptCount val="3"/>
                <c:pt idx="0">
                  <c:v>Net Brokerage Commission</c:v>
                </c:pt>
                <c:pt idx="1">
                  <c:v>Dividend Income</c:v>
                </c:pt>
                <c:pt idx="2">
                  <c:v>Real Estate Income</c:v>
                </c:pt>
              </c:strCache>
            </c:strRef>
          </c:cat>
          <c:val>
            <c:numRef>
              <c:f>Sheet1!$B$2:$B$4</c:f>
              <c:numCache>
                <c:formatCode>#,##0</c:formatCode>
                <c:ptCount val="3"/>
                <c:pt idx="0">
                  <c:v>16113</c:v>
                </c:pt>
                <c:pt idx="1">
                  <c:v>1791</c:v>
                </c:pt>
                <c:pt idx="2">
                  <c:v>1278</c:v>
                </c:pt>
              </c:numCache>
            </c:numRef>
          </c:val>
        </c:ser>
        <c:ser>
          <c:idx val="1"/>
          <c:order val="1"/>
          <c:tx>
            <c:strRef>
              <c:f>Sheet1!$C$1</c:f>
              <c:strCache>
                <c:ptCount val="1"/>
                <c:pt idx="0">
                  <c:v>2019</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Sheet1!$A$2:$A$4</c:f>
              <c:strCache>
                <c:ptCount val="3"/>
                <c:pt idx="0">
                  <c:v>Net Brokerage Commission</c:v>
                </c:pt>
                <c:pt idx="1">
                  <c:v>Dividend Income</c:v>
                </c:pt>
                <c:pt idx="2">
                  <c:v>Real Estate Income</c:v>
                </c:pt>
              </c:strCache>
            </c:strRef>
          </c:cat>
          <c:val>
            <c:numRef>
              <c:f>Sheet1!$C$2:$C$4</c:f>
              <c:numCache>
                <c:formatCode>#,##0</c:formatCode>
                <c:ptCount val="3"/>
                <c:pt idx="0">
                  <c:v>9668</c:v>
                </c:pt>
                <c:pt idx="1">
                  <c:v>3278</c:v>
                </c:pt>
                <c:pt idx="2" formatCode="_(* #,##0_);_(* \(#,##0\);_(* &quot;-&quot;??_);_(@_)">
                  <c:v>3765</c:v>
                </c:pt>
              </c:numCache>
            </c:numRef>
          </c:val>
        </c:ser>
        <c:dLbls>
          <c:showLegendKey val="0"/>
          <c:showVal val="0"/>
          <c:showCatName val="0"/>
          <c:showSerName val="0"/>
          <c:showPercent val="0"/>
          <c:showBubbleSize val="0"/>
        </c:dLbls>
        <c:gapWidth val="100"/>
        <c:overlap val="-24"/>
        <c:axId val="-1378412976"/>
        <c:axId val="-1378411344"/>
      </c:barChart>
      <c:catAx>
        <c:axId val="-137841297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378411344"/>
        <c:crosses val="autoZero"/>
        <c:auto val="1"/>
        <c:lblAlgn val="ctr"/>
        <c:lblOffset val="100"/>
        <c:noMultiLvlLbl val="0"/>
      </c:catAx>
      <c:valAx>
        <c:axId val="-1378411344"/>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3784129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
            <a:ext cx="2982743" cy="465139"/>
          </a:xfrm>
          <a:prstGeom prst="rect">
            <a:avLst/>
          </a:prstGeom>
        </p:spPr>
        <p:txBody>
          <a:bodyPr vert="horz" lIns="87444" tIns="43722" rIns="87444" bIns="43722" rtlCol="0"/>
          <a:lstStyle>
            <a:lvl1pPr algn="l" fontAlgn="auto">
              <a:spcBef>
                <a:spcPts val="0"/>
              </a:spcBef>
              <a:spcAft>
                <a:spcPts val="0"/>
              </a:spcAft>
              <a:defRPr sz="1100">
                <a:latin typeface="+mn-lt"/>
                <a:cs typeface="+mn-cs"/>
              </a:defRPr>
            </a:lvl1pPr>
          </a:lstStyle>
          <a:p>
            <a:pPr>
              <a:defRPr/>
            </a:pPr>
            <a:endParaRPr lang="en-US" dirty="0"/>
          </a:p>
        </p:txBody>
      </p:sp>
      <p:sp>
        <p:nvSpPr>
          <p:cNvPr id="3" name="Date Placeholder 2"/>
          <p:cNvSpPr>
            <a:spLocks noGrp="1"/>
          </p:cNvSpPr>
          <p:nvPr>
            <p:ph type="dt" idx="1"/>
          </p:nvPr>
        </p:nvSpPr>
        <p:spPr>
          <a:xfrm>
            <a:off x="3897514" y="1"/>
            <a:ext cx="2982743" cy="465139"/>
          </a:xfrm>
          <a:prstGeom prst="rect">
            <a:avLst/>
          </a:prstGeom>
        </p:spPr>
        <p:txBody>
          <a:bodyPr vert="horz" lIns="87444" tIns="43722" rIns="87444" bIns="43722" rtlCol="0"/>
          <a:lstStyle>
            <a:lvl1pPr algn="r" fontAlgn="auto">
              <a:spcBef>
                <a:spcPts val="0"/>
              </a:spcBef>
              <a:spcAft>
                <a:spcPts val="0"/>
              </a:spcAft>
              <a:defRPr sz="1100">
                <a:latin typeface="+mn-lt"/>
                <a:cs typeface="+mn-cs"/>
              </a:defRPr>
            </a:lvl1pPr>
          </a:lstStyle>
          <a:p>
            <a:pPr>
              <a:defRPr/>
            </a:pPr>
            <a:fld id="{E60B536B-4F31-4F35-AE22-4DFF6C8CF3EF}" type="datetimeFigureOut">
              <a:rPr lang="en-US"/>
              <a:pPr>
                <a:defRPr/>
              </a:pPr>
              <a:t>28-Oct-20</a:t>
            </a:fld>
            <a:endParaRPr lang="en-US" dirty="0"/>
          </a:p>
        </p:txBody>
      </p:sp>
      <p:sp>
        <p:nvSpPr>
          <p:cNvPr id="4" name="Slide Image Placeholder 3"/>
          <p:cNvSpPr>
            <a:spLocks noGrp="1" noRot="1" noChangeAspect="1"/>
          </p:cNvSpPr>
          <p:nvPr>
            <p:ph type="sldImg" idx="2"/>
          </p:nvPr>
        </p:nvSpPr>
        <p:spPr>
          <a:xfrm>
            <a:off x="1119188" y="698500"/>
            <a:ext cx="4643437" cy="3484563"/>
          </a:xfrm>
          <a:prstGeom prst="rect">
            <a:avLst/>
          </a:prstGeom>
          <a:noFill/>
          <a:ln w="12700">
            <a:solidFill>
              <a:prstClr val="black"/>
            </a:solidFill>
          </a:ln>
        </p:spPr>
        <p:txBody>
          <a:bodyPr vert="horz" lIns="87444" tIns="43722" rIns="87444" bIns="43722" rtlCol="0" anchor="ctr"/>
          <a:lstStyle/>
          <a:p>
            <a:pPr lvl="0"/>
            <a:endParaRPr lang="en-US" noProof="0" dirty="0"/>
          </a:p>
        </p:txBody>
      </p:sp>
      <p:sp>
        <p:nvSpPr>
          <p:cNvPr id="5" name="Notes Placeholder 4"/>
          <p:cNvSpPr>
            <a:spLocks noGrp="1"/>
          </p:cNvSpPr>
          <p:nvPr>
            <p:ph type="body" sz="quarter" idx="3"/>
          </p:nvPr>
        </p:nvSpPr>
        <p:spPr>
          <a:xfrm>
            <a:off x="687247" y="4416434"/>
            <a:ext cx="5507321" cy="4183063"/>
          </a:xfrm>
          <a:prstGeom prst="rect">
            <a:avLst/>
          </a:prstGeom>
        </p:spPr>
        <p:txBody>
          <a:bodyPr vert="horz" lIns="87444" tIns="43722" rIns="87444" bIns="4372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7" y="8829676"/>
            <a:ext cx="2982743" cy="465139"/>
          </a:xfrm>
          <a:prstGeom prst="rect">
            <a:avLst/>
          </a:prstGeom>
        </p:spPr>
        <p:txBody>
          <a:bodyPr vert="horz" lIns="87444" tIns="43722" rIns="87444" bIns="43722" rtlCol="0" anchor="b"/>
          <a:lstStyle>
            <a:lvl1pPr algn="l" fontAlgn="auto">
              <a:spcBef>
                <a:spcPts val="0"/>
              </a:spcBef>
              <a:spcAft>
                <a:spcPts val="0"/>
              </a:spcAft>
              <a:defRPr sz="11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7514" y="8829676"/>
            <a:ext cx="2982743" cy="465139"/>
          </a:xfrm>
          <a:prstGeom prst="rect">
            <a:avLst/>
          </a:prstGeom>
        </p:spPr>
        <p:txBody>
          <a:bodyPr vert="horz" lIns="87444" tIns="43722" rIns="87444" bIns="43722" rtlCol="0" anchor="b"/>
          <a:lstStyle>
            <a:lvl1pPr algn="r" fontAlgn="auto">
              <a:spcBef>
                <a:spcPts val="0"/>
              </a:spcBef>
              <a:spcAft>
                <a:spcPts val="0"/>
              </a:spcAft>
              <a:defRPr sz="1100">
                <a:latin typeface="+mn-lt"/>
                <a:cs typeface="+mn-cs"/>
              </a:defRPr>
            </a:lvl1pPr>
          </a:lstStyle>
          <a:p>
            <a:pPr>
              <a:defRPr/>
            </a:pPr>
            <a:fld id="{EE7D2F3C-0C7F-4985-BAE4-1449A4912211}" type="slidenum">
              <a:rPr lang="en-US"/>
              <a:pPr>
                <a:defRPr/>
              </a:pPr>
              <a:t>‹#›</a:t>
            </a:fld>
            <a:endParaRPr lang="en-US" dirty="0"/>
          </a:p>
        </p:txBody>
      </p:sp>
    </p:spTree>
    <p:extLst>
      <p:ext uri="{BB962C8B-B14F-4D97-AF65-F5344CB8AC3E}">
        <p14:creationId xmlns:p14="http://schemas.microsoft.com/office/powerpoint/2010/main" val="2116363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4017009D-EFA0-4A99-819F-03D0D54C1BE9}"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A6F955E1-8519-457B-93B5-D13CADB32140}" type="slidenum">
              <a:rPr lang="en-US" smtClean="0"/>
              <a:pPr>
                <a:defRPr/>
              </a:pPr>
              <a:t>‹#›</a:t>
            </a:fld>
            <a:endParaRPr lang="en-US" dirty="0"/>
          </a:p>
        </p:txBody>
      </p:sp>
    </p:spTree>
    <p:extLst>
      <p:ext uri="{BB962C8B-B14F-4D97-AF65-F5344CB8AC3E}">
        <p14:creationId xmlns:p14="http://schemas.microsoft.com/office/powerpoint/2010/main" val="289271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40624888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000678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274916151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140230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165053412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EA9BE53-D98C-44E8-867A-C125A082DB98}"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87F2424-888A-44A6-9739-21D74E8D185D}" type="slidenum">
              <a:rPr lang="en-US" smtClean="0"/>
              <a:pPr>
                <a:defRPr/>
              </a:pPr>
              <a:t>‹#›</a:t>
            </a:fld>
            <a:endParaRPr lang="en-US" dirty="0"/>
          </a:p>
        </p:txBody>
      </p:sp>
    </p:spTree>
    <p:extLst>
      <p:ext uri="{BB962C8B-B14F-4D97-AF65-F5344CB8AC3E}">
        <p14:creationId xmlns:p14="http://schemas.microsoft.com/office/powerpoint/2010/main" val="3603232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9A4499FF-808E-4D68-95D8-0742A0435FDB}"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DD2B957-9A42-497D-84EF-2AF1543604BE}" type="slidenum">
              <a:rPr lang="en-US" smtClean="0"/>
              <a:pPr>
                <a:defRPr/>
              </a:pPr>
              <a:t>‹#›</a:t>
            </a:fld>
            <a:endParaRPr lang="en-US" dirty="0"/>
          </a:p>
        </p:txBody>
      </p:sp>
    </p:spTree>
    <p:extLst>
      <p:ext uri="{BB962C8B-B14F-4D97-AF65-F5344CB8AC3E}">
        <p14:creationId xmlns:p14="http://schemas.microsoft.com/office/powerpoint/2010/main" val="195787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2943BEBE-C012-41DC-9CDB-E2F1083AE769}"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C419AD8-61AE-4595-AD10-E8E57B95950B}" type="slidenum">
              <a:rPr lang="en-US" smtClean="0"/>
              <a:pPr>
                <a:defRPr/>
              </a:pPr>
              <a:t>‹#›</a:t>
            </a:fld>
            <a:endParaRPr lang="en-US" dirty="0"/>
          </a:p>
        </p:txBody>
      </p:sp>
    </p:spTree>
    <p:extLst>
      <p:ext uri="{BB962C8B-B14F-4D97-AF65-F5344CB8AC3E}">
        <p14:creationId xmlns:p14="http://schemas.microsoft.com/office/powerpoint/2010/main" val="373136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C28A468-54A6-40D7-8853-7B3AA2507922}" type="datetime1">
              <a:rPr lang="en-US" smtClean="0"/>
              <a:t>28-Oct-20</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04BB8EE-5694-455D-B2D0-756849B908E3}" type="slidenum">
              <a:rPr lang="en-US" smtClean="0"/>
              <a:pPr>
                <a:defRPr/>
              </a:pPr>
              <a:t>‹#›</a:t>
            </a:fld>
            <a:endParaRPr lang="en-US" dirty="0"/>
          </a:p>
        </p:txBody>
      </p:sp>
    </p:spTree>
    <p:extLst>
      <p:ext uri="{BB962C8B-B14F-4D97-AF65-F5344CB8AC3E}">
        <p14:creationId xmlns:p14="http://schemas.microsoft.com/office/powerpoint/2010/main" val="252457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C4A77912-F402-4D7E-AC62-3D0F33E07534}"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1E71EFE0-37D4-437D-9F50-D11010BF4934}" type="slidenum">
              <a:rPr lang="en-US" smtClean="0"/>
              <a:pPr>
                <a:defRPr/>
              </a:pPr>
              <a:t>‹#›</a:t>
            </a:fld>
            <a:endParaRPr lang="en-US" dirty="0"/>
          </a:p>
        </p:txBody>
      </p:sp>
    </p:spTree>
    <p:extLst>
      <p:ext uri="{BB962C8B-B14F-4D97-AF65-F5344CB8AC3E}">
        <p14:creationId xmlns:p14="http://schemas.microsoft.com/office/powerpoint/2010/main" val="173163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2B650FB-1075-4D4A-82D7-218E1F26018C}" type="datetime1">
              <a:rPr lang="en-US" smtClean="0"/>
              <a:t>28-Oct-20</a:t>
            </a:fld>
            <a:endParaRPr lang="en-US" dirty="0"/>
          </a:p>
        </p:txBody>
      </p:sp>
      <p:sp>
        <p:nvSpPr>
          <p:cNvPr id="8" name="Footer Placeholder 7"/>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1518BA64-C7E2-43B4-B06B-9775A714EDA3}" type="slidenum">
              <a:rPr lang="en-US" smtClean="0"/>
              <a:pPr>
                <a:defRPr/>
              </a:pPr>
              <a:t>‹#›</a:t>
            </a:fld>
            <a:endParaRPr lang="en-US" dirty="0"/>
          </a:p>
        </p:txBody>
      </p:sp>
    </p:spTree>
    <p:extLst>
      <p:ext uri="{BB962C8B-B14F-4D97-AF65-F5344CB8AC3E}">
        <p14:creationId xmlns:p14="http://schemas.microsoft.com/office/powerpoint/2010/main" val="15467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AF5E481D-846F-4C68-891D-9A44D184202E}" type="datetime1">
              <a:rPr lang="en-US" smtClean="0"/>
              <a:t>28-Oct-20</a:t>
            </a:fld>
            <a:endParaRPr lang="en-US" dirty="0"/>
          </a:p>
        </p:txBody>
      </p:sp>
      <p:sp>
        <p:nvSpPr>
          <p:cNvPr id="4" name="Footer Placeholder 3"/>
          <p:cNvSpPr>
            <a:spLocks noGrp="1"/>
          </p:cNvSpPr>
          <p:nvPr>
            <p:ph type="ftr" sz="quarter" idx="11"/>
          </p:nvPr>
        </p:nvSpPr>
        <p:spPr/>
        <p:txBody>
          <a:bodyPr/>
          <a:lstStyle/>
          <a:p>
            <a:pPr>
              <a:defRPr/>
            </a:pPr>
            <a:r>
              <a:rPr lang="en-US" smtClean="0"/>
              <a:t>Dlala Holding &amp; Investments Company Q.S.C</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E3FB8AA-66CE-453B-98A2-D9C7D0299DDD}" type="slidenum">
              <a:rPr lang="en-US" smtClean="0"/>
              <a:pPr>
                <a:defRPr/>
              </a:pPr>
              <a:t>‹#›</a:t>
            </a:fld>
            <a:endParaRPr lang="en-US" dirty="0"/>
          </a:p>
        </p:txBody>
      </p:sp>
    </p:spTree>
    <p:extLst>
      <p:ext uri="{BB962C8B-B14F-4D97-AF65-F5344CB8AC3E}">
        <p14:creationId xmlns:p14="http://schemas.microsoft.com/office/powerpoint/2010/main" val="403809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7C9A8DE-9C4D-4EE0-AF53-F7D8C135B645}" type="datetime1">
              <a:rPr lang="en-US" smtClean="0"/>
              <a:t>28-Oct-20</a:t>
            </a:fld>
            <a:endParaRPr lang="en-US" dirty="0"/>
          </a:p>
        </p:txBody>
      </p:sp>
      <p:sp>
        <p:nvSpPr>
          <p:cNvPr id="3" name="Footer Placeholder 2"/>
          <p:cNvSpPr>
            <a:spLocks noGrp="1"/>
          </p:cNvSpPr>
          <p:nvPr>
            <p:ph type="ftr" sz="quarter" idx="11"/>
          </p:nvPr>
        </p:nvSpPr>
        <p:spPr/>
        <p:txBody>
          <a:bodyPr/>
          <a:lstStyle/>
          <a:p>
            <a:pPr>
              <a:defRPr/>
            </a:pPr>
            <a:r>
              <a:rPr lang="en-US" smtClean="0"/>
              <a:t>Dlala Holding &amp; Investments Company Q.S.C</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FB62BE87-41C6-4F4E-BC69-93276E51DD8B}" type="slidenum">
              <a:rPr lang="en-US" smtClean="0"/>
              <a:pPr>
                <a:defRPr/>
              </a:pPr>
              <a:t>‹#›</a:t>
            </a:fld>
            <a:endParaRPr lang="en-US" dirty="0"/>
          </a:p>
        </p:txBody>
      </p:sp>
    </p:spTree>
    <p:extLst>
      <p:ext uri="{BB962C8B-B14F-4D97-AF65-F5344CB8AC3E}">
        <p14:creationId xmlns:p14="http://schemas.microsoft.com/office/powerpoint/2010/main" val="81781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AE34343-F727-4337-A4EB-50AB7B64043A}"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B2F0B404-8D62-4E5D-903B-EC06045EC5D7}" type="slidenum">
              <a:rPr lang="en-US" smtClean="0"/>
              <a:pPr>
                <a:defRPr/>
              </a:pPr>
              <a:t>‹#›</a:t>
            </a:fld>
            <a:endParaRPr lang="en-US" dirty="0"/>
          </a:p>
        </p:txBody>
      </p:sp>
    </p:spTree>
    <p:extLst>
      <p:ext uri="{BB962C8B-B14F-4D97-AF65-F5344CB8AC3E}">
        <p14:creationId xmlns:p14="http://schemas.microsoft.com/office/powerpoint/2010/main" val="253534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1099120-72EF-4B95-91DC-1CB19E088A0E}" type="datetime1">
              <a:rPr lang="en-US" smtClean="0"/>
              <a:t>28-Oct-20</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DAEEC69-A8D0-4ECE-9951-DD020EFB34AE}" type="slidenum">
              <a:rPr lang="en-US" smtClean="0"/>
              <a:pPr>
                <a:defRPr/>
              </a:pPr>
              <a:t>‹#›</a:t>
            </a:fld>
            <a:endParaRPr lang="en-US" dirty="0"/>
          </a:p>
        </p:txBody>
      </p:sp>
    </p:spTree>
    <p:extLst>
      <p:ext uri="{BB962C8B-B14F-4D97-AF65-F5344CB8AC3E}">
        <p14:creationId xmlns:p14="http://schemas.microsoft.com/office/powerpoint/2010/main" val="175204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CA0A22D-E2D2-4ACD-9F6A-35B3A70624EB}" type="datetime1">
              <a:rPr lang="en-US" smtClean="0"/>
              <a:t>28-Oct-20</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smtClean="0"/>
              <a:t>Dlala Holding &amp; Investments Company Q.S.C</a:t>
            </a: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573842153"/>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 id="2147484085" r:id="rId12"/>
    <p:sldLayoutId id="2147484086" r:id="rId13"/>
    <p:sldLayoutId id="2147484087" r:id="rId14"/>
    <p:sldLayoutId id="2147484088" r:id="rId15"/>
    <p:sldLayoutId id="2147484089"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0"/>
            <a:ext cx="2971800" cy="261610"/>
          </a:xfrm>
          <a:prstGeom prst="rect">
            <a:avLst/>
          </a:prstGeom>
          <a:noFill/>
        </p:spPr>
        <p:txBody>
          <a:bodyPr wrap="square" rtlCol="0">
            <a:spAutoFit/>
          </a:bodyPr>
          <a:lstStyle/>
          <a:p>
            <a:r>
              <a:rPr lang="en-US" sz="1100" b="1" dirty="0" smtClean="0">
                <a:solidFill>
                  <a:schemeClr val="bg1"/>
                </a:solidFill>
              </a:rPr>
              <a:t> </a:t>
            </a:r>
            <a:endParaRPr lang="en-US" sz="1100" b="1" dirty="0">
              <a:solidFill>
                <a:schemeClr val="bg1"/>
              </a:solidFill>
            </a:endParaRPr>
          </a:p>
        </p:txBody>
      </p:sp>
      <p:sp>
        <p:nvSpPr>
          <p:cNvPr id="13" name="Content Placeholder 12"/>
          <p:cNvSpPr>
            <a:spLocks noGrp="1"/>
          </p:cNvSpPr>
          <p:nvPr>
            <p:ph idx="1"/>
          </p:nvPr>
        </p:nvSpPr>
        <p:spPr>
          <a:xfrm>
            <a:off x="990600" y="2743200"/>
            <a:ext cx="2971800" cy="2819400"/>
          </a:xfrm>
        </p:spPr>
        <p:txBody>
          <a:bodyPr>
            <a:normAutofit lnSpcReduction="10000"/>
          </a:bodyPr>
          <a:lstStyle/>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r>
              <a:rPr lang="en-US" sz="2000" b="1" dirty="0" smtClean="0">
                <a:solidFill>
                  <a:srgbClr val="002060"/>
                </a:solidFill>
                <a:latin typeface="Cambria" panose="02040503050406030204" pitchFamily="18" charset="0"/>
                <a:cs typeface="Times New Roman" panose="02020603050405020304" pitchFamily="18" charset="0"/>
              </a:rPr>
              <a:t>HALF YEAR RESULTS </a:t>
            </a:r>
            <a:r>
              <a:rPr lang="en-US" sz="2000" b="1" dirty="0" smtClean="0">
                <a:solidFill>
                  <a:srgbClr val="002060"/>
                </a:solidFill>
                <a:latin typeface="Cambria" panose="02040503050406030204" pitchFamily="18" charset="0"/>
                <a:cs typeface="Times New Roman" panose="02020603050405020304" pitchFamily="18" charset="0"/>
              </a:rPr>
              <a:t>September-2020</a:t>
            </a:r>
            <a:endParaRPr lang="en-US" sz="2000" b="1" dirty="0" smtClean="0">
              <a:solidFill>
                <a:srgbClr val="002060"/>
              </a:solidFill>
              <a:latin typeface="Cambria" panose="02040503050406030204" pitchFamily="18" charset="0"/>
              <a:cs typeface="Times New Roman" panose="02020603050405020304" pitchFamily="18" charset="0"/>
            </a:endParaRPr>
          </a:p>
          <a:p>
            <a:pPr marL="109537" indent="0">
              <a:buNone/>
            </a:pPr>
            <a:endParaRPr lang="en-US" sz="2000" b="1" dirty="0" smtClean="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5521911" y="6586626"/>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152400"/>
            <a:ext cx="4876800" cy="27432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7800" y="0"/>
            <a:ext cx="1981200" cy="1981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05200" y="533400"/>
            <a:ext cx="5410200" cy="5791200"/>
          </a:xfrm>
        </p:spPr>
        <p:txBody>
          <a:bodyPr>
            <a:normAutofit fontScale="92500" lnSpcReduction="10000"/>
          </a:bodyPr>
          <a:lstStyle/>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About us </a:t>
            </a: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Dlala Brokerage </a:t>
            </a:r>
            <a:r>
              <a:rPr lang="en-US" sz="1400" dirty="0">
                <a:latin typeface="Cambria" panose="02040503050406030204" pitchFamily="18" charset="0"/>
                <a:cs typeface="Times New Roman" panose="02020603050405020304" pitchFamily="18" charset="0"/>
              </a:rPr>
              <a:t>and Investment Holding </a:t>
            </a:r>
            <a:r>
              <a:rPr lang="en-US" sz="1400" dirty="0" smtClean="0">
                <a:latin typeface="Cambria" panose="02040503050406030204" pitchFamily="18" charset="0"/>
                <a:cs typeface="Times New Roman" panose="02020603050405020304" pitchFamily="18" charset="0"/>
              </a:rPr>
              <a:t>Company is one </a:t>
            </a:r>
            <a:r>
              <a:rPr lang="en-US" sz="1400" dirty="0">
                <a:latin typeface="Cambria" panose="02040503050406030204" pitchFamily="18" charset="0"/>
                <a:cs typeface="Times New Roman" panose="02020603050405020304" pitchFamily="18" charset="0"/>
              </a:rPr>
              <a:t>of the leading brokerage and investment houses </a:t>
            </a:r>
            <a:r>
              <a:rPr lang="en-US" sz="1400" dirty="0" smtClean="0">
                <a:latin typeface="Cambria" panose="02040503050406030204" pitchFamily="18" charset="0"/>
                <a:cs typeface="Times New Roman" panose="02020603050405020304" pitchFamily="18" charset="0"/>
              </a:rPr>
              <a:t>listed in Qatar Stock Exchange. </a:t>
            </a:r>
            <a:r>
              <a:rPr lang="en-US" sz="1400" dirty="0">
                <a:latin typeface="Cambria" panose="02040503050406030204" pitchFamily="18" charset="0"/>
                <a:cs typeface="Times New Roman" panose="02020603050405020304" pitchFamily="18" charset="0"/>
              </a:rPr>
              <a:t>We are an experienced team of investment professionals who aspire to gain the trust of our valued clients by offering the most prudent investment and brokerage services. </a:t>
            </a: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Through our subsidiaries we </a:t>
            </a:r>
            <a:r>
              <a:rPr lang="en-US" sz="1400" dirty="0">
                <a:latin typeface="Cambria" panose="02040503050406030204" pitchFamily="18" charset="0"/>
                <a:cs typeface="Times New Roman" panose="02020603050405020304" pitchFamily="18" charset="0"/>
              </a:rPr>
              <a:t>are committed to safeguarding and expanding the investments of our clients by </a:t>
            </a:r>
            <a:r>
              <a:rPr lang="en-US" sz="1400" dirty="0" smtClean="0">
                <a:latin typeface="Cambria" panose="02040503050406030204" pitchFamily="18" charset="0"/>
                <a:cs typeface="Times New Roman" panose="02020603050405020304" pitchFamily="18" charset="0"/>
              </a:rPr>
              <a:t>utilizing </a:t>
            </a:r>
            <a:r>
              <a:rPr lang="en-US" sz="1400" dirty="0">
                <a:latin typeface="Cambria" panose="02040503050406030204" pitchFamily="18" charset="0"/>
                <a:cs typeface="Times New Roman" panose="02020603050405020304" pitchFamily="18" charset="0"/>
              </a:rPr>
              <a:t>all our resources, extending an exceptional array of products and services and maximizing the derived benefits. Today, we are proud to state that thousands of investors continue to trust us with their most valuable investments</a:t>
            </a:r>
            <a:r>
              <a:rPr lang="en-US" sz="1400" b="1" dirty="0" smtClean="0">
                <a:latin typeface="Cambria" panose="02040503050406030204" pitchFamily="18" charset="0"/>
                <a:cs typeface="Times New Roman" panose="02020603050405020304" pitchFamily="18" charset="0"/>
              </a:rPr>
              <a:t>.	</a:t>
            </a: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2000" dirty="0" smtClean="0">
              <a:latin typeface="Cambria" panose="02040503050406030204" pitchFamily="18" charset="0"/>
              <a:cs typeface="Times New Roman" panose="02020603050405020304" pitchFamily="18" charset="0"/>
            </a:endParaRPr>
          </a:p>
          <a:p>
            <a:pPr marL="109537" indent="0">
              <a:buNone/>
            </a:pPr>
            <a:endParaRPr lang="en-US" sz="2000"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2</a:t>
            </a:fld>
            <a:endParaRPr lang="en-US" dirty="0"/>
          </a:p>
        </p:txBody>
      </p:sp>
      <p:sp>
        <p:nvSpPr>
          <p:cNvPr id="6" name="TextBox 5"/>
          <p:cNvSpPr txBox="1"/>
          <p:nvPr/>
        </p:nvSpPr>
        <p:spPr>
          <a:xfrm>
            <a:off x="6705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152400"/>
            <a:ext cx="4876800" cy="27432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spTree>
    <p:extLst>
      <p:ext uri="{BB962C8B-B14F-4D97-AF65-F5344CB8AC3E}">
        <p14:creationId xmlns:p14="http://schemas.microsoft.com/office/powerpoint/2010/main" val="1045459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200" y="2667000"/>
            <a:ext cx="2514600" cy="990600"/>
          </a:xfrm>
          <a:solidFill>
            <a:schemeClr val="accent2"/>
          </a:solidFill>
          <a:ln/>
        </p:spPr>
        <p:style>
          <a:lnRef idx="1">
            <a:schemeClr val="accent3"/>
          </a:lnRef>
          <a:fillRef idx="3">
            <a:schemeClr val="accent3"/>
          </a:fillRef>
          <a:effectRef idx="2">
            <a:schemeClr val="accent3"/>
          </a:effectRef>
          <a:fontRef idx="minor">
            <a:schemeClr val="lt1"/>
          </a:fontRef>
        </p:style>
        <p:txBody>
          <a:bodyPr/>
          <a:lstStyle/>
          <a:p>
            <a:pPr marL="109537" indent="0">
              <a:buNone/>
            </a:pPr>
            <a:r>
              <a:rPr lang="en-US" b="1" dirty="0" smtClean="0">
                <a:latin typeface="Cambria" panose="02040503050406030204" pitchFamily="18" charset="0"/>
                <a:cs typeface="Times New Roman" panose="02020603050405020304" pitchFamily="18" charset="0"/>
              </a:rPr>
              <a:t>FINANCIALS </a:t>
            </a:r>
          </a:p>
          <a:p>
            <a:pPr marL="109537" indent="0">
              <a:buNone/>
            </a:pPr>
            <a:r>
              <a:rPr lang="en-US" b="1" dirty="0">
                <a:latin typeface="Cambria" panose="02040503050406030204" pitchFamily="18" charset="0"/>
                <a:cs typeface="Times New Roman" panose="02020603050405020304" pitchFamily="18" charset="0"/>
              </a:rPr>
              <a:t> </a:t>
            </a:r>
            <a:r>
              <a:rPr lang="en-US" b="1" dirty="0" smtClean="0">
                <a:latin typeface="Cambria" panose="02040503050406030204" pitchFamily="18" charset="0"/>
                <a:cs typeface="Times New Roman" panose="02020603050405020304" pitchFamily="18" charset="0"/>
              </a:rPr>
              <a:t>  RESULTS</a:t>
            </a:r>
            <a:endParaRPr lang="en-US" b="1"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3</a:t>
            </a:fld>
            <a:endParaRPr lang="en-US" dirty="0"/>
          </a:p>
        </p:txBody>
      </p:sp>
      <p:sp>
        <p:nvSpPr>
          <p:cNvPr id="7" name="TextBox 6"/>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spTree>
    <p:extLst>
      <p:ext uri="{BB962C8B-B14F-4D97-AF65-F5344CB8AC3E}">
        <p14:creationId xmlns:p14="http://schemas.microsoft.com/office/powerpoint/2010/main" val="390350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05865"/>
            <a:ext cx="3200400" cy="945611"/>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             December 2019</a:t>
            </a:r>
          </a:p>
          <a:p>
            <a:pPr marL="109537" indent="0">
              <a:buNone/>
            </a:pPr>
            <a:r>
              <a:rPr lang="en-US" b="1" dirty="0" smtClean="0">
                <a:latin typeface="Cambria" panose="02040503050406030204" pitchFamily="18" charset="0"/>
                <a:cs typeface="Times New Roman" panose="02020603050405020304" pitchFamily="18" charset="0"/>
              </a:rPr>
              <a:t>             PERFORMANCE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4</a:t>
            </a:fld>
            <a:endParaRPr lang="en-US" dirty="0"/>
          </a:p>
        </p:txBody>
      </p:sp>
      <p:sp>
        <p:nvSpPr>
          <p:cNvPr id="12" name="TextBox 11"/>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676400" cy="1676400"/>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1529847261"/>
              </p:ext>
            </p:extLst>
          </p:nvPr>
        </p:nvGraphicFramePr>
        <p:xfrm>
          <a:off x="3048000" y="1828800"/>
          <a:ext cx="5486400" cy="44529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31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29400" y="-1"/>
            <a:ext cx="2514600" cy="802689"/>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55000" lnSpcReduction="20000"/>
          </a:bodyPr>
          <a:lstStyle/>
          <a:p>
            <a:pPr marL="109537"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latin typeface="Cambria" panose="02040503050406030204" pitchFamily="18" charset="0"/>
                <a:cs typeface="Times New Roman" panose="02020603050405020304" pitchFamily="18" charset="0"/>
              </a:rPr>
              <a:t>INCOME</a:t>
            </a:r>
          </a:p>
          <a:p>
            <a:pPr marL="109537" indent="0">
              <a:buNone/>
            </a:pPr>
            <a:r>
              <a:rPr lang="en-US" sz="2400" b="1" dirty="0" smtClean="0">
                <a:latin typeface="Cambria" panose="02040503050406030204" pitchFamily="18" charset="0"/>
                <a:cs typeface="Times New Roman" panose="02020603050405020304" pitchFamily="18" charset="0"/>
              </a:rPr>
              <a:t>STATEMENT</a:t>
            </a:r>
            <a:r>
              <a:rPr lang="en-US" sz="2100"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70761800"/>
              </p:ext>
            </p:extLst>
          </p:nvPr>
        </p:nvGraphicFramePr>
        <p:xfrm>
          <a:off x="2895600" y="914401"/>
          <a:ext cx="6118225" cy="6116067"/>
        </p:xfrm>
        <a:graphic>
          <a:graphicData uri="http://schemas.openxmlformats.org/drawingml/2006/table">
            <a:tbl>
              <a:tblPr firstRow="1" firstCol="1" bandRow="1">
                <a:tableStyleId>{5C22544A-7EE6-4342-B048-85BDC9FD1C3A}</a:tableStyleId>
              </a:tblPr>
              <a:tblGrid>
                <a:gridCol w="2935243"/>
                <a:gridCol w="1580515"/>
                <a:gridCol w="359399"/>
                <a:gridCol w="1243068"/>
              </a:tblGrid>
              <a:tr h="404648">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Sep-2020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(Un 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Sep-2019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(Un 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26,333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14,760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expense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(10,220)</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(5,092)</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brokerage commission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16,113</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none"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9,668</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Dividend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1,791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3,278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Investment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905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Real estate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1,278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3,765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Income from IT services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130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103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Interest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793</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1,483</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operating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21,010</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18,297</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Other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350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50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Penalty</a:t>
                      </a:r>
                      <a:r>
                        <a:rPr lang="en-US" sz="1300" b="0" baseline="0" dirty="0" smtClean="0">
                          <a:solidFill>
                            <a:schemeClr val="tx1"/>
                          </a:solidFill>
                          <a:effectLst/>
                          <a:latin typeface="Cambria" panose="02040503050406030204" pitchFamily="18" charset="0"/>
                          <a:cs typeface="Times New Roman" panose="02020603050405020304" pitchFamily="18" charset="0"/>
                        </a:rPr>
                        <a:t> reversals (charges)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1,500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(5,200)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Fair value gain</a:t>
                      </a:r>
                      <a:r>
                        <a:rPr lang="en-US" sz="1300" b="0" baseline="0" dirty="0" smtClean="0">
                          <a:solidFill>
                            <a:schemeClr val="tx1"/>
                          </a:solidFill>
                          <a:effectLst/>
                          <a:latin typeface="Cambria" panose="02040503050406030204" pitchFamily="18" charset="0"/>
                          <a:cs typeface="Times New Roman" panose="02020603050405020304" pitchFamily="18" charset="0"/>
                        </a:rPr>
                        <a:t> on investment securities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563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General and administrative expenses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r>
                        <a:rPr lang="en-GB" sz="1300" dirty="0" smtClean="0">
                          <a:solidFill>
                            <a:schemeClr val="tx1"/>
                          </a:solidFill>
                          <a:effectLst/>
                          <a:latin typeface="Cambria" panose="02040503050406030204" pitchFamily="18" charset="0"/>
                          <a:cs typeface="Times New Roman" panose="02020603050405020304" pitchFamily="18" charset="0"/>
                        </a:rPr>
                        <a:t>18,077)</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r>
                        <a:rPr lang="en-GB" sz="1300" dirty="0" smtClean="0">
                          <a:solidFill>
                            <a:schemeClr val="tx1"/>
                          </a:solidFill>
                          <a:effectLst/>
                          <a:latin typeface="Cambria" panose="02040503050406030204" pitchFamily="18" charset="0"/>
                          <a:cs typeface="Times New Roman" panose="02020603050405020304" pitchFamily="18" charset="0"/>
                        </a:rPr>
                        <a:t>17,577)</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Depreciation and amortization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(2,125)</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(1,355)</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04648">
                <a:tc>
                  <a:txBody>
                    <a:bodyPr/>
                    <a:lstStyle/>
                    <a:p>
                      <a:pPr marL="0" marR="0" algn="just">
                        <a:lnSpc>
                          <a:spcPct val="107000"/>
                        </a:lnSpc>
                        <a:spcBef>
                          <a:spcPts val="0"/>
                        </a:spcBef>
                        <a:spcAft>
                          <a:spcPts val="0"/>
                        </a:spcAft>
                      </a:pPr>
                      <a:endParaRPr lang="en-GB" sz="1300" dirty="0" smtClean="0">
                        <a:solidFill>
                          <a:schemeClr val="tx1"/>
                        </a:solidFill>
                        <a:effectLst/>
                        <a:latin typeface="Cambria" panose="02040503050406030204" pitchFamily="18" charset="0"/>
                        <a:cs typeface="Times New Roman" panose="02020603050405020304" pitchFamily="18" charset="0"/>
                      </a:endParaRPr>
                    </a:p>
                    <a:p>
                      <a:pPr marL="0" marR="0" algn="just">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Profit (loss) </a:t>
                      </a:r>
                      <a:r>
                        <a:rPr lang="en-GB" sz="1300" dirty="0">
                          <a:solidFill>
                            <a:schemeClr val="tx1"/>
                          </a:solidFill>
                          <a:effectLst/>
                          <a:latin typeface="Cambria" panose="02040503050406030204" pitchFamily="18" charset="0"/>
                          <a:cs typeface="Times New Roman" panose="02020603050405020304" pitchFamily="18" charset="0"/>
                        </a:rPr>
                        <a:t>for the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3,221</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(5,785)</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Attributable</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to:</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Owners of</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the parent</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3,573</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(5,374)</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(352)</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(411)</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02324">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02324">
                <a:tc>
                  <a:txBody>
                    <a:bodyPr/>
                    <a:lstStyle/>
                    <a:p>
                      <a:pPr marL="0" marR="0" algn="just">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EARNINGS  PER SHARE (QR)</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0.013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r>
                        <a:rPr lang="en-GB" sz="1300" dirty="0" smtClean="0">
                          <a:solidFill>
                            <a:schemeClr val="tx1"/>
                          </a:solidFill>
                          <a:effectLst/>
                          <a:latin typeface="Cambria" panose="02040503050406030204" pitchFamily="18" charset="0"/>
                          <a:cs typeface="Times New Roman" panose="02020603050405020304" pitchFamily="18" charset="0"/>
                        </a:rPr>
                        <a:t>0.019)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bl>
          </a:graphicData>
        </a:graphic>
      </p:graphicFrame>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2537289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91736"/>
            <a:ext cx="2438400" cy="937135"/>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FINANCIAL</a:t>
            </a:r>
          </a:p>
          <a:p>
            <a:pPr marL="109537" indent="0">
              <a:buNone/>
            </a:pPr>
            <a:r>
              <a:rPr lang="en-US" b="1" dirty="0" smtClean="0">
                <a:latin typeface="Cambria" panose="02040503050406030204" pitchFamily="18" charset="0"/>
                <a:cs typeface="Times New Roman" panose="02020603050405020304" pitchFamily="18" charset="0"/>
              </a:rPr>
              <a:t>  POSITION</a:t>
            </a:r>
            <a:r>
              <a:rPr lang="en-US"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12608346"/>
              </p:ext>
            </p:extLst>
          </p:nvPr>
        </p:nvGraphicFramePr>
        <p:xfrm>
          <a:off x="2362201" y="1143003"/>
          <a:ext cx="6651624" cy="5219405"/>
        </p:xfrm>
        <a:graphic>
          <a:graphicData uri="http://schemas.openxmlformats.org/drawingml/2006/table">
            <a:tbl>
              <a:tblPr firstRow="1" firstCol="1" bandRow="1">
                <a:tableStyleId>{5C22544A-7EE6-4342-B048-85BDC9FD1C3A}</a:tableStyleId>
              </a:tblPr>
              <a:tblGrid>
                <a:gridCol w="3547534"/>
                <a:gridCol w="1288092"/>
                <a:gridCol w="464558"/>
                <a:gridCol w="1351440"/>
              </a:tblGrid>
              <a:tr h="30992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Sep-2020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(Un 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Dec-2019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(Audited</a:t>
                      </a:r>
                      <a:r>
                        <a:rPr lang="en-US" sz="1300" dirty="0" smtClean="0">
                          <a:solidFill>
                            <a:schemeClr val="tx1"/>
                          </a:solidFill>
                          <a:effectLst/>
                          <a:latin typeface="Cambria" panose="02040503050406030204" pitchFamily="18"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751,863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391,672</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104,508</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109,880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ASSETS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856,371</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501,552</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Liabilities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644,605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299,448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Liability</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4,459</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4,568</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LIABILITIES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649,064</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304,016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Equity attributable</a:t>
                      </a:r>
                      <a:r>
                        <a:rPr lang="en-US" sz="1300" baseline="0" dirty="0" smtClean="0">
                          <a:solidFill>
                            <a:schemeClr val="tx1"/>
                          </a:solidFill>
                          <a:effectLst/>
                          <a:latin typeface="Cambria" panose="02040503050406030204" pitchFamily="18" charset="0"/>
                          <a:cs typeface="Times New Roman" panose="02020603050405020304" pitchFamily="18" charset="0"/>
                        </a:rPr>
                        <a:t> to owners of the parent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207,919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197,796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(612)</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(260)</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54732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Equity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207,307</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197,536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599799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6000" b="1" dirty="0">
                <a:latin typeface="Cambria" panose="02040503050406030204" pitchFamily="18" charset="0"/>
                <a:cs typeface="Times New Roman" panose="02020603050405020304" pitchFamily="18" charset="0"/>
              </a:rPr>
              <a:t>CASHFLOWS</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97325242"/>
              </p:ext>
            </p:extLst>
          </p:nvPr>
        </p:nvGraphicFramePr>
        <p:xfrm>
          <a:off x="2209802" y="1295401"/>
          <a:ext cx="6804024" cy="5044775"/>
        </p:xfrm>
        <a:graphic>
          <a:graphicData uri="http://schemas.openxmlformats.org/drawingml/2006/table">
            <a:tbl>
              <a:tblPr firstRow="1" firstCol="1" bandRow="1">
                <a:tableStyleId>{5C22544A-7EE6-4342-B048-85BDC9FD1C3A}</a:tableStyleId>
              </a:tblPr>
              <a:tblGrid>
                <a:gridCol w="3628813"/>
                <a:gridCol w="1317605"/>
                <a:gridCol w="475202"/>
                <a:gridCol w="1382404"/>
              </a:tblGrid>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Sep-2020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(Un 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Sep-2019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(Un 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Profit (loss) for the period</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3,221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(5,785)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flows (used</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 from operating 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(7111)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(2,187)</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flows (used</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 from investing 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12,944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14,502</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INCREASE IN CASH AND CASH</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5,833</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12,315</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EQUIVALENTS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Beginning</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94,539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77,680</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End</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100,372</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89,995</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413397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4000" b="1" dirty="0" smtClean="0">
                <a:latin typeface="Cambria" panose="02040503050406030204" pitchFamily="18" charset="0"/>
                <a:cs typeface="Times New Roman" panose="02020603050405020304" pitchFamily="18" charset="0"/>
              </a:rPr>
              <a:t>DISCLAIMER</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8</a:t>
            </a:fld>
            <a:endParaRPr lang="en-US" dirty="0"/>
          </a:p>
        </p:txBody>
      </p:sp>
      <p:pic>
        <p:nvPicPr>
          <p:cNvPr id="10" name="Picture 9"/>
          <p:cNvPicPr>
            <a:picLocks noChangeAspect="1"/>
          </p:cNvPicPr>
          <p:nvPr/>
        </p:nvPicPr>
        <p:blipFill>
          <a:blip r:embed="rId2"/>
          <a:stretch>
            <a:fillRect/>
          </a:stretch>
        </p:blipFill>
        <p:spPr>
          <a:xfrm>
            <a:off x="159182" y="2133600"/>
            <a:ext cx="8984818" cy="3660482"/>
          </a:xfrm>
          <a:prstGeom prst="rect">
            <a:avLst/>
          </a:prstGeom>
        </p:spPr>
      </p:pic>
      <p:sp>
        <p:nvSpPr>
          <p:cNvPr id="11" name="Rectangle 10"/>
          <p:cNvSpPr/>
          <p:nvPr/>
        </p:nvSpPr>
        <p:spPr>
          <a:xfrm>
            <a:off x="159182" y="4555722"/>
            <a:ext cx="4572000" cy="1015663"/>
          </a:xfrm>
          <a:prstGeom prst="rect">
            <a:avLst/>
          </a:prstGeom>
        </p:spPr>
        <p:txBody>
          <a:bodyPr>
            <a:spAutoFit/>
          </a:bodyPr>
          <a:lstStyle/>
          <a:p>
            <a:r>
              <a:rPr lang="en-US" sz="1000" dirty="0" smtClean="0">
                <a:solidFill>
                  <a:schemeClr val="accent3">
                    <a:lumMod val="40000"/>
                    <a:lumOff val="60000"/>
                  </a:schemeClr>
                </a:solidFill>
                <a:latin typeface="Cambria" panose="02040503050406030204" pitchFamily="18" charset="0"/>
              </a:rPr>
              <a:t>This presentation has been prepared for information purposes only and is not and does not form part of any offer for sale or solicitation of any offer to subscribe for or purchase or sell any securities nor shall it or any part of it form the basis of or be relied on in connection with any contract or commitment whatsoever. The financial information for </a:t>
            </a:r>
            <a:r>
              <a:rPr lang="en-US" sz="1000" dirty="0" smtClean="0">
                <a:solidFill>
                  <a:schemeClr val="accent3">
                    <a:lumMod val="40000"/>
                    <a:lumOff val="60000"/>
                  </a:schemeClr>
                </a:solidFill>
                <a:latin typeface="Cambria" panose="02040503050406030204" pitchFamily="18" charset="0"/>
              </a:rPr>
              <a:t>Q3 </a:t>
            </a:r>
            <a:r>
              <a:rPr lang="en-US" sz="1000" dirty="0" smtClean="0">
                <a:solidFill>
                  <a:schemeClr val="accent3">
                    <a:lumMod val="40000"/>
                    <a:lumOff val="60000"/>
                  </a:schemeClr>
                </a:solidFill>
                <a:latin typeface="Cambria" panose="02040503050406030204" pitchFamily="18" charset="0"/>
              </a:rPr>
              <a:t>2020, </a:t>
            </a:r>
            <a:r>
              <a:rPr lang="en-US" sz="1000" dirty="0" smtClean="0">
                <a:solidFill>
                  <a:schemeClr val="accent3">
                    <a:lumMod val="40000"/>
                    <a:lumOff val="60000"/>
                  </a:schemeClr>
                </a:solidFill>
                <a:latin typeface="Cambria" panose="02040503050406030204" pitchFamily="18" charset="0"/>
              </a:rPr>
              <a:t>Q3-2019 </a:t>
            </a:r>
            <a:r>
              <a:rPr lang="en-US" sz="1000" dirty="0" smtClean="0">
                <a:solidFill>
                  <a:schemeClr val="accent3">
                    <a:lumMod val="40000"/>
                    <a:lumOff val="60000"/>
                  </a:schemeClr>
                </a:solidFill>
                <a:latin typeface="Cambria" panose="02040503050406030204" pitchFamily="18" charset="0"/>
              </a:rPr>
              <a:t>&amp; Q4 2019  included in this presentation is </a:t>
            </a:r>
            <a:r>
              <a:rPr lang="en-US" sz="1000" dirty="0" smtClean="0">
                <a:solidFill>
                  <a:schemeClr val="accent3">
                    <a:lumMod val="40000"/>
                    <a:lumOff val="60000"/>
                  </a:schemeClr>
                </a:solidFill>
                <a:latin typeface="Cambria" panose="02040503050406030204" pitchFamily="18" charset="0"/>
              </a:rPr>
              <a:t>Un audited</a:t>
            </a:r>
            <a:r>
              <a:rPr lang="en-US" sz="1000" dirty="0" smtClean="0">
                <a:solidFill>
                  <a:schemeClr val="accent3">
                    <a:lumMod val="40000"/>
                    <a:lumOff val="60000"/>
                  </a:schemeClr>
                </a:solidFill>
                <a:latin typeface="Cambria" panose="02040503050406030204" pitchFamily="18" charset="0"/>
              </a:rPr>
              <a:t>.</a:t>
            </a:r>
            <a:endParaRPr lang="en-US" sz="1000" dirty="0">
              <a:solidFill>
                <a:schemeClr val="accent3">
                  <a:lumMod val="40000"/>
                  <a:lumOff val="60000"/>
                </a:schemeClr>
              </a:solidFill>
              <a:latin typeface="Cambria" panose="02040503050406030204" pitchFamily="18" charset="0"/>
            </a:endParaRPr>
          </a:p>
        </p:txBody>
      </p:sp>
      <p:sp>
        <p:nvSpPr>
          <p:cNvPr id="9" name="TextBox 8"/>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Q3-2020</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312945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BCA172F9D3AC4883BBC510633D22AE" ma:contentTypeVersion="1" ma:contentTypeDescription="Create a new document." ma:contentTypeScope="" ma:versionID="d10af3e0a5c7294f78b8151417781996">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CF06FAD-0D01-438F-B908-61CA5F1E9ACA}"/>
</file>

<file path=customXml/itemProps2.xml><?xml version="1.0" encoding="utf-8"?>
<ds:datastoreItem xmlns:ds="http://schemas.openxmlformats.org/officeDocument/2006/customXml" ds:itemID="{387AE47C-7548-4CEE-9411-F8F769BDEA23}"/>
</file>

<file path=customXml/itemProps3.xml><?xml version="1.0" encoding="utf-8"?>
<ds:datastoreItem xmlns:ds="http://schemas.openxmlformats.org/officeDocument/2006/customXml" ds:itemID="{B50ED9F3-2862-40DA-A84C-6D3AA2AF167D}"/>
</file>

<file path=docProps/app.xml><?xml version="1.0" encoding="utf-8"?>
<Properties xmlns="http://schemas.openxmlformats.org/officeDocument/2006/extended-properties" xmlns:vt="http://schemas.openxmlformats.org/officeDocument/2006/docPropsVTypes">
  <Template>Wisp</Template>
  <TotalTime>19548</TotalTime>
  <Words>568</Words>
  <Application>Microsoft Office PowerPoint</Application>
  <PresentationFormat>On-screen Show (4:3)</PresentationFormat>
  <Paragraphs>188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DLALA HOLDING QSC</dc:title>
  <dc:creator>vsheji</dc:creator>
  <cp:lastModifiedBy>Mohammed Sohel</cp:lastModifiedBy>
  <cp:revision>1597</cp:revision>
  <cp:lastPrinted>2019-10-27T08:23:15Z</cp:lastPrinted>
  <dcterms:created xsi:type="dcterms:W3CDTF">2010-01-21T05:54:37Z</dcterms:created>
  <dcterms:modified xsi:type="dcterms:W3CDTF">2020-10-28T07:16:39Z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0x0101000ABCA172F9D3AC4883BBC510633D22AE</vt:lpwstr>
  </property>
</Properties>
</file>