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73" r:id="rId1"/>
  </p:sldMasterIdLst>
  <p:notesMasterIdLst>
    <p:notesMasterId r:id="rId10"/>
  </p:notesMasterIdLst>
  <p:sldIdLst>
    <p:sldId id="256" r:id="rId2"/>
    <p:sldId id="257" r:id="rId3"/>
    <p:sldId id="258" r:id="rId4"/>
    <p:sldId id="260" r:id="rId5"/>
    <p:sldId id="262" r:id="rId6"/>
    <p:sldId id="263" r:id="rId7"/>
    <p:sldId id="264" r:id="rId8"/>
    <p:sldId id="265" r:id="rId9"/>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00CC"/>
    <a:srgbClr val="FFCC66"/>
    <a:srgbClr val="FFFF00"/>
    <a:srgbClr val="FFCC00"/>
    <a:srgbClr val="CCCC00"/>
    <a:srgbClr val="FFFF66"/>
    <a:srgbClr val="CC3300"/>
    <a:srgbClr val="0066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38" autoAdjust="0"/>
    <p:restoredTop sz="96318" autoAdjust="0"/>
  </p:normalViewPr>
  <p:slideViewPr>
    <p:cSldViewPr>
      <p:cViewPr varScale="1">
        <p:scale>
          <a:sx n="108" d="100"/>
          <a:sy n="108" d="100"/>
        </p:scale>
        <p:origin x="1986" y="114"/>
      </p:cViewPr>
      <p:guideLst/>
    </p:cSldViewPr>
  </p:slideViewPr>
  <p:outlineViewPr>
    <p:cViewPr>
      <p:scale>
        <a:sx n="33" d="100"/>
        <a:sy n="33" d="100"/>
      </p:scale>
      <p:origin x="0" y="56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dfs\Finance\Sohel\Auditing\Auditing-%202020\06.%20June-20\Presentation\Chart%204.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sz="1600" b="1" i="0" u="none" strike="noStrike" baseline="0">
                <a:effectLst/>
              </a:rPr>
              <a:t>Revenue from core business (QAR millions)</a:t>
            </a:r>
            <a:endParaRPr lang="en-US"/>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2020</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cat>
            <c:strRef>
              <c:f>Sheet1!$A$2:$A$4</c:f>
              <c:strCache>
                <c:ptCount val="3"/>
                <c:pt idx="0">
                  <c:v>Net Brokerage Commission</c:v>
                </c:pt>
                <c:pt idx="1">
                  <c:v>Dividend Income</c:v>
                </c:pt>
                <c:pt idx="2">
                  <c:v>Real Estate Income</c:v>
                </c:pt>
              </c:strCache>
            </c:strRef>
          </c:cat>
          <c:val>
            <c:numRef>
              <c:f>Sheet1!$B$2:$B$4</c:f>
              <c:numCache>
                <c:formatCode>#,##0</c:formatCode>
                <c:ptCount val="3"/>
                <c:pt idx="0">
                  <c:v>7798</c:v>
                </c:pt>
                <c:pt idx="1">
                  <c:v>1791</c:v>
                </c:pt>
                <c:pt idx="2">
                  <c:v>290</c:v>
                </c:pt>
              </c:numCache>
            </c:numRef>
          </c:val>
        </c:ser>
        <c:ser>
          <c:idx val="1"/>
          <c:order val="1"/>
          <c:tx>
            <c:strRef>
              <c:f>Sheet1!$C$1</c:f>
              <c:strCache>
                <c:ptCount val="1"/>
                <c:pt idx="0">
                  <c:v>2019</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cat>
            <c:strRef>
              <c:f>Sheet1!$A$2:$A$4</c:f>
              <c:strCache>
                <c:ptCount val="3"/>
                <c:pt idx="0">
                  <c:v>Net Brokerage Commission</c:v>
                </c:pt>
                <c:pt idx="1">
                  <c:v>Dividend Income</c:v>
                </c:pt>
                <c:pt idx="2">
                  <c:v>Real Estate Income</c:v>
                </c:pt>
              </c:strCache>
            </c:strRef>
          </c:cat>
          <c:val>
            <c:numRef>
              <c:f>Sheet1!$C$2:$C$4</c:f>
              <c:numCache>
                <c:formatCode>#,##0</c:formatCode>
                <c:ptCount val="3"/>
                <c:pt idx="0">
                  <c:v>7362</c:v>
                </c:pt>
                <c:pt idx="1">
                  <c:v>3278</c:v>
                </c:pt>
                <c:pt idx="2" formatCode="_(* #,##0_);_(* \(#,##0\);_(* &quot;-&quot;??_);_(@_)">
                  <c:v>3156</c:v>
                </c:pt>
              </c:numCache>
            </c:numRef>
          </c:val>
        </c:ser>
        <c:dLbls>
          <c:showLegendKey val="0"/>
          <c:showVal val="0"/>
          <c:showCatName val="0"/>
          <c:showSerName val="0"/>
          <c:showPercent val="0"/>
          <c:showBubbleSize val="0"/>
        </c:dLbls>
        <c:gapWidth val="100"/>
        <c:overlap val="-24"/>
        <c:axId val="-216640064"/>
        <c:axId val="-216642784"/>
      </c:barChart>
      <c:catAx>
        <c:axId val="-216640064"/>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216642784"/>
        <c:crosses val="autoZero"/>
        <c:auto val="1"/>
        <c:lblAlgn val="ctr"/>
        <c:lblOffset val="100"/>
        <c:noMultiLvlLbl val="0"/>
      </c:catAx>
      <c:valAx>
        <c:axId val="-216642784"/>
        <c:scaling>
          <c:orientation val="minMax"/>
        </c:scaling>
        <c:delete val="0"/>
        <c:axPos val="l"/>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21664006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1"/>
            <a:ext cx="2982743" cy="465139"/>
          </a:xfrm>
          <a:prstGeom prst="rect">
            <a:avLst/>
          </a:prstGeom>
        </p:spPr>
        <p:txBody>
          <a:bodyPr vert="horz" lIns="87444" tIns="43722" rIns="87444" bIns="43722" rtlCol="0"/>
          <a:lstStyle>
            <a:lvl1pPr algn="l" fontAlgn="auto">
              <a:spcBef>
                <a:spcPts val="0"/>
              </a:spcBef>
              <a:spcAft>
                <a:spcPts val="0"/>
              </a:spcAft>
              <a:defRPr sz="1100">
                <a:latin typeface="+mn-lt"/>
                <a:cs typeface="+mn-cs"/>
              </a:defRPr>
            </a:lvl1pPr>
          </a:lstStyle>
          <a:p>
            <a:pPr>
              <a:defRPr/>
            </a:pPr>
            <a:endParaRPr lang="en-US" dirty="0"/>
          </a:p>
        </p:txBody>
      </p:sp>
      <p:sp>
        <p:nvSpPr>
          <p:cNvPr id="3" name="Date Placeholder 2"/>
          <p:cNvSpPr>
            <a:spLocks noGrp="1"/>
          </p:cNvSpPr>
          <p:nvPr>
            <p:ph type="dt" idx="1"/>
          </p:nvPr>
        </p:nvSpPr>
        <p:spPr>
          <a:xfrm>
            <a:off x="3897514" y="1"/>
            <a:ext cx="2982743" cy="465139"/>
          </a:xfrm>
          <a:prstGeom prst="rect">
            <a:avLst/>
          </a:prstGeom>
        </p:spPr>
        <p:txBody>
          <a:bodyPr vert="horz" lIns="87444" tIns="43722" rIns="87444" bIns="43722" rtlCol="0"/>
          <a:lstStyle>
            <a:lvl1pPr algn="r" fontAlgn="auto">
              <a:spcBef>
                <a:spcPts val="0"/>
              </a:spcBef>
              <a:spcAft>
                <a:spcPts val="0"/>
              </a:spcAft>
              <a:defRPr sz="1100">
                <a:latin typeface="+mn-lt"/>
                <a:cs typeface="+mn-cs"/>
              </a:defRPr>
            </a:lvl1pPr>
          </a:lstStyle>
          <a:p>
            <a:pPr>
              <a:defRPr/>
            </a:pPr>
            <a:fld id="{E60B536B-4F31-4F35-AE22-4DFF6C8CF3EF}" type="datetimeFigureOut">
              <a:rPr lang="en-US"/>
              <a:pPr>
                <a:defRPr/>
              </a:pPr>
              <a:t>11-Aug-20</a:t>
            </a:fld>
            <a:endParaRPr lang="en-US" dirty="0"/>
          </a:p>
        </p:txBody>
      </p:sp>
      <p:sp>
        <p:nvSpPr>
          <p:cNvPr id="4" name="Slide Image Placeholder 3"/>
          <p:cNvSpPr>
            <a:spLocks noGrp="1" noRot="1" noChangeAspect="1"/>
          </p:cNvSpPr>
          <p:nvPr>
            <p:ph type="sldImg" idx="2"/>
          </p:nvPr>
        </p:nvSpPr>
        <p:spPr>
          <a:xfrm>
            <a:off x="1119188" y="698500"/>
            <a:ext cx="4643437" cy="3484563"/>
          </a:xfrm>
          <a:prstGeom prst="rect">
            <a:avLst/>
          </a:prstGeom>
          <a:noFill/>
          <a:ln w="12700">
            <a:solidFill>
              <a:prstClr val="black"/>
            </a:solidFill>
          </a:ln>
        </p:spPr>
        <p:txBody>
          <a:bodyPr vert="horz" lIns="87444" tIns="43722" rIns="87444" bIns="43722" rtlCol="0" anchor="ctr"/>
          <a:lstStyle/>
          <a:p>
            <a:pPr lvl="0"/>
            <a:endParaRPr lang="en-US" noProof="0" dirty="0"/>
          </a:p>
        </p:txBody>
      </p:sp>
      <p:sp>
        <p:nvSpPr>
          <p:cNvPr id="5" name="Notes Placeholder 4"/>
          <p:cNvSpPr>
            <a:spLocks noGrp="1"/>
          </p:cNvSpPr>
          <p:nvPr>
            <p:ph type="body" sz="quarter" idx="3"/>
          </p:nvPr>
        </p:nvSpPr>
        <p:spPr>
          <a:xfrm>
            <a:off x="687247" y="4416434"/>
            <a:ext cx="5507321" cy="4183063"/>
          </a:xfrm>
          <a:prstGeom prst="rect">
            <a:avLst/>
          </a:prstGeom>
        </p:spPr>
        <p:txBody>
          <a:bodyPr vert="horz" lIns="87444" tIns="43722" rIns="87444" bIns="43722"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7" y="8829676"/>
            <a:ext cx="2982743" cy="465139"/>
          </a:xfrm>
          <a:prstGeom prst="rect">
            <a:avLst/>
          </a:prstGeom>
        </p:spPr>
        <p:txBody>
          <a:bodyPr vert="horz" lIns="87444" tIns="43722" rIns="87444" bIns="43722" rtlCol="0" anchor="b"/>
          <a:lstStyle>
            <a:lvl1pPr algn="l" fontAlgn="auto">
              <a:spcBef>
                <a:spcPts val="0"/>
              </a:spcBef>
              <a:spcAft>
                <a:spcPts val="0"/>
              </a:spcAft>
              <a:defRPr sz="11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97514" y="8829676"/>
            <a:ext cx="2982743" cy="465139"/>
          </a:xfrm>
          <a:prstGeom prst="rect">
            <a:avLst/>
          </a:prstGeom>
        </p:spPr>
        <p:txBody>
          <a:bodyPr vert="horz" lIns="87444" tIns="43722" rIns="87444" bIns="43722" rtlCol="0" anchor="b"/>
          <a:lstStyle>
            <a:lvl1pPr algn="r" fontAlgn="auto">
              <a:spcBef>
                <a:spcPts val="0"/>
              </a:spcBef>
              <a:spcAft>
                <a:spcPts val="0"/>
              </a:spcAft>
              <a:defRPr sz="1100">
                <a:latin typeface="+mn-lt"/>
                <a:cs typeface="+mn-cs"/>
              </a:defRPr>
            </a:lvl1pPr>
          </a:lstStyle>
          <a:p>
            <a:pPr>
              <a:defRPr/>
            </a:pPr>
            <a:fld id="{EE7D2F3C-0C7F-4985-BAE4-1449A4912211}" type="slidenum">
              <a:rPr lang="en-US"/>
              <a:pPr>
                <a:defRPr/>
              </a:pPr>
              <a:t>‹#›</a:t>
            </a:fld>
            <a:endParaRPr lang="en-US" dirty="0"/>
          </a:p>
        </p:txBody>
      </p:sp>
    </p:spTree>
    <p:extLst>
      <p:ext uri="{BB962C8B-B14F-4D97-AF65-F5344CB8AC3E}">
        <p14:creationId xmlns:p14="http://schemas.microsoft.com/office/powerpoint/2010/main" val="21163638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4017009D-EFA0-4A99-819F-03D0D54C1BE9}" type="datetime1">
              <a:rPr lang="en-US" smtClean="0"/>
              <a:t>11-Aug-20</a:t>
            </a:fld>
            <a:endParaRPr lang="en-US" dirty="0"/>
          </a:p>
        </p:txBody>
      </p:sp>
      <p:sp>
        <p:nvSpPr>
          <p:cNvPr id="5" name="Footer Placeholder 4"/>
          <p:cNvSpPr>
            <a:spLocks noGrp="1"/>
          </p:cNvSpPr>
          <p:nvPr>
            <p:ph type="ftr" sz="quarter" idx="11"/>
          </p:nvPr>
        </p:nvSpPr>
        <p:spPr/>
        <p:txBody>
          <a:bodyPr/>
          <a:lstStyle/>
          <a:p>
            <a:pPr>
              <a:defRPr/>
            </a:pPr>
            <a:r>
              <a:rPr lang="en-US" smtClean="0"/>
              <a:t>Dlala Holding &amp; Investments Company Q.S.C</a:t>
            </a:r>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pPr>
              <a:defRPr/>
            </a:pPr>
            <a:fld id="{A6F955E1-8519-457B-93B5-D13CADB32140}" type="slidenum">
              <a:rPr lang="en-US" smtClean="0"/>
              <a:pPr>
                <a:defRPr/>
              </a:pPr>
              <a:t>‹#›</a:t>
            </a:fld>
            <a:endParaRPr lang="en-US" dirty="0"/>
          </a:p>
        </p:txBody>
      </p:sp>
    </p:spTree>
    <p:extLst>
      <p:ext uri="{BB962C8B-B14F-4D97-AF65-F5344CB8AC3E}">
        <p14:creationId xmlns:p14="http://schemas.microsoft.com/office/powerpoint/2010/main" val="2892713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CCA0A22D-E2D2-4ACD-9F6A-35B3A70624EB}" type="datetime1">
              <a:rPr lang="en-US" smtClean="0"/>
              <a:t>11-Aug-20</a:t>
            </a:fld>
            <a:endParaRPr lang="en-US" dirty="0"/>
          </a:p>
        </p:txBody>
      </p:sp>
      <p:sp>
        <p:nvSpPr>
          <p:cNvPr id="5" name="Footer Placeholder 4"/>
          <p:cNvSpPr>
            <a:spLocks noGrp="1"/>
          </p:cNvSpPr>
          <p:nvPr>
            <p:ph type="ftr" sz="quarter" idx="11"/>
          </p:nvPr>
        </p:nvSpPr>
        <p:spPr/>
        <p:txBody>
          <a:bodyPr/>
          <a:lstStyle/>
          <a:p>
            <a:pPr>
              <a:defRPr/>
            </a:pPr>
            <a:r>
              <a:rPr lang="en-US" smtClean="0"/>
              <a:t>Dlala Holding &amp; Investments Company Q.S.C</a:t>
            </a:r>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0EF83D5C-BD0F-4293-A045-49454249E837}" type="slidenum">
              <a:rPr lang="en-US" smtClean="0"/>
              <a:pPr>
                <a:defRPr/>
              </a:pPr>
              <a:t>‹#›</a:t>
            </a:fld>
            <a:endParaRPr lang="en-US" dirty="0"/>
          </a:p>
        </p:txBody>
      </p:sp>
    </p:spTree>
    <p:extLst>
      <p:ext uri="{BB962C8B-B14F-4D97-AF65-F5344CB8AC3E}">
        <p14:creationId xmlns:p14="http://schemas.microsoft.com/office/powerpoint/2010/main" val="4062488820"/>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CCA0A22D-E2D2-4ACD-9F6A-35B3A70624EB}" type="datetime1">
              <a:rPr lang="en-US" smtClean="0"/>
              <a:t>11-Aug-20</a:t>
            </a:fld>
            <a:endParaRPr lang="en-US" dirty="0"/>
          </a:p>
        </p:txBody>
      </p:sp>
      <p:sp>
        <p:nvSpPr>
          <p:cNvPr id="5" name="Footer Placeholder 4"/>
          <p:cNvSpPr>
            <a:spLocks noGrp="1"/>
          </p:cNvSpPr>
          <p:nvPr>
            <p:ph type="ftr" sz="quarter" idx="11"/>
          </p:nvPr>
        </p:nvSpPr>
        <p:spPr/>
        <p:txBody>
          <a:bodyPr/>
          <a:lstStyle/>
          <a:p>
            <a:pPr>
              <a:defRPr/>
            </a:pPr>
            <a:r>
              <a:rPr lang="en-US" smtClean="0"/>
              <a:t>Dlala Holding &amp; Investments Company Q.S.C</a:t>
            </a:r>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0EF83D5C-BD0F-4293-A045-49454249E837}" type="slidenum">
              <a:rPr lang="en-US" smtClean="0"/>
              <a:pPr>
                <a:defRPr/>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50006782"/>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pPr>
              <a:defRPr/>
            </a:pPr>
            <a:fld id="{CCA0A22D-E2D2-4ACD-9F6A-35B3A70624EB}" type="datetime1">
              <a:rPr lang="en-US" smtClean="0"/>
              <a:t>11-Aug-20</a:t>
            </a:fld>
            <a:endParaRPr lang="en-US" dirty="0"/>
          </a:p>
        </p:txBody>
      </p:sp>
      <p:sp>
        <p:nvSpPr>
          <p:cNvPr id="6" name="Footer Placeholder 5"/>
          <p:cNvSpPr>
            <a:spLocks noGrp="1"/>
          </p:cNvSpPr>
          <p:nvPr>
            <p:ph type="ftr" sz="quarter" idx="11"/>
          </p:nvPr>
        </p:nvSpPr>
        <p:spPr/>
        <p:txBody>
          <a:bodyPr/>
          <a:lstStyle/>
          <a:p>
            <a:pPr>
              <a:defRPr/>
            </a:pPr>
            <a:r>
              <a:rPr lang="en-US" smtClean="0"/>
              <a:t>Dlala Holding &amp; Investments Company Q.S.C</a:t>
            </a:r>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0EF83D5C-BD0F-4293-A045-49454249E837}" type="slidenum">
              <a:rPr lang="en-US" smtClean="0"/>
              <a:pPr>
                <a:defRPr/>
              </a:pPr>
              <a:t>‹#›</a:t>
            </a:fld>
            <a:endParaRPr lang="en-US" dirty="0"/>
          </a:p>
        </p:txBody>
      </p:sp>
    </p:spTree>
    <p:extLst>
      <p:ext uri="{BB962C8B-B14F-4D97-AF65-F5344CB8AC3E}">
        <p14:creationId xmlns:p14="http://schemas.microsoft.com/office/powerpoint/2010/main" val="2749161512"/>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pPr>
              <a:defRPr/>
            </a:pPr>
            <a:fld id="{CCA0A22D-E2D2-4ACD-9F6A-35B3A70624EB}" type="datetime1">
              <a:rPr lang="en-US" smtClean="0"/>
              <a:t>11-Aug-20</a:t>
            </a:fld>
            <a:endParaRPr lang="en-US" dirty="0"/>
          </a:p>
        </p:txBody>
      </p:sp>
      <p:sp>
        <p:nvSpPr>
          <p:cNvPr id="6" name="Footer Placeholder 5"/>
          <p:cNvSpPr>
            <a:spLocks noGrp="1"/>
          </p:cNvSpPr>
          <p:nvPr>
            <p:ph type="ftr" sz="quarter" idx="11"/>
          </p:nvPr>
        </p:nvSpPr>
        <p:spPr/>
        <p:txBody>
          <a:bodyPr/>
          <a:lstStyle/>
          <a:p>
            <a:pPr>
              <a:defRPr/>
            </a:pPr>
            <a:r>
              <a:rPr lang="en-US" smtClean="0"/>
              <a:t>Dlala Holding &amp; Investments Company Q.S.C</a:t>
            </a:r>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0EF83D5C-BD0F-4293-A045-49454249E837}" type="slidenum">
              <a:rPr lang="en-US" smtClean="0"/>
              <a:pPr>
                <a:defRPr/>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6140230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pPr>
              <a:defRPr/>
            </a:pPr>
            <a:fld id="{CCA0A22D-E2D2-4ACD-9F6A-35B3A70624EB}" type="datetime1">
              <a:rPr lang="en-US" smtClean="0"/>
              <a:t>11-Aug-20</a:t>
            </a:fld>
            <a:endParaRPr lang="en-US" dirty="0"/>
          </a:p>
        </p:txBody>
      </p:sp>
      <p:sp>
        <p:nvSpPr>
          <p:cNvPr id="6" name="Footer Placeholder 5"/>
          <p:cNvSpPr>
            <a:spLocks noGrp="1"/>
          </p:cNvSpPr>
          <p:nvPr>
            <p:ph type="ftr" sz="quarter" idx="11"/>
          </p:nvPr>
        </p:nvSpPr>
        <p:spPr/>
        <p:txBody>
          <a:bodyPr/>
          <a:lstStyle/>
          <a:p>
            <a:pPr>
              <a:defRPr/>
            </a:pPr>
            <a:r>
              <a:rPr lang="en-US" smtClean="0"/>
              <a:t>Dlala Holding &amp; Investments Company Q.S.C</a:t>
            </a:r>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0EF83D5C-BD0F-4293-A045-49454249E837}" type="slidenum">
              <a:rPr lang="en-US" smtClean="0"/>
              <a:pPr>
                <a:defRPr/>
              </a:pPr>
              <a:t>‹#›</a:t>
            </a:fld>
            <a:endParaRPr lang="en-US" dirty="0"/>
          </a:p>
        </p:txBody>
      </p:sp>
    </p:spTree>
    <p:extLst>
      <p:ext uri="{BB962C8B-B14F-4D97-AF65-F5344CB8AC3E}">
        <p14:creationId xmlns:p14="http://schemas.microsoft.com/office/powerpoint/2010/main" val="1650534128"/>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DEA9BE53-D98C-44E8-867A-C125A082DB98}" type="datetime1">
              <a:rPr lang="en-US" smtClean="0"/>
              <a:t>11-Aug-20</a:t>
            </a:fld>
            <a:endParaRPr lang="en-US" dirty="0"/>
          </a:p>
        </p:txBody>
      </p:sp>
      <p:sp>
        <p:nvSpPr>
          <p:cNvPr id="5" name="Footer Placeholder 4"/>
          <p:cNvSpPr>
            <a:spLocks noGrp="1"/>
          </p:cNvSpPr>
          <p:nvPr>
            <p:ph type="ftr" sz="quarter" idx="11"/>
          </p:nvPr>
        </p:nvSpPr>
        <p:spPr/>
        <p:txBody>
          <a:bodyPr/>
          <a:lstStyle/>
          <a:p>
            <a:pPr>
              <a:defRPr/>
            </a:pPr>
            <a:r>
              <a:rPr lang="en-US" smtClean="0"/>
              <a:t>Dlala Holding &amp; Investments Company Q.S.C</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987F2424-888A-44A6-9739-21D74E8D185D}" type="slidenum">
              <a:rPr lang="en-US" smtClean="0"/>
              <a:pPr>
                <a:defRPr/>
              </a:pPr>
              <a:t>‹#›</a:t>
            </a:fld>
            <a:endParaRPr lang="en-US" dirty="0"/>
          </a:p>
        </p:txBody>
      </p:sp>
    </p:spTree>
    <p:extLst>
      <p:ext uri="{BB962C8B-B14F-4D97-AF65-F5344CB8AC3E}">
        <p14:creationId xmlns:p14="http://schemas.microsoft.com/office/powerpoint/2010/main" val="36032322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9A4499FF-808E-4D68-95D8-0742A0435FDB}" type="datetime1">
              <a:rPr lang="en-US" smtClean="0"/>
              <a:t>11-Aug-20</a:t>
            </a:fld>
            <a:endParaRPr lang="en-US" dirty="0"/>
          </a:p>
        </p:txBody>
      </p:sp>
      <p:sp>
        <p:nvSpPr>
          <p:cNvPr id="5" name="Footer Placeholder 4"/>
          <p:cNvSpPr>
            <a:spLocks noGrp="1"/>
          </p:cNvSpPr>
          <p:nvPr>
            <p:ph type="ftr" sz="quarter" idx="11"/>
          </p:nvPr>
        </p:nvSpPr>
        <p:spPr/>
        <p:txBody>
          <a:bodyPr/>
          <a:lstStyle/>
          <a:p>
            <a:pPr>
              <a:defRPr/>
            </a:pPr>
            <a:r>
              <a:rPr lang="en-US" smtClean="0"/>
              <a:t>Dlala Holding &amp; Investments Company Q.S.C</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6DD2B957-9A42-497D-84EF-2AF1543604BE}" type="slidenum">
              <a:rPr lang="en-US" smtClean="0"/>
              <a:pPr>
                <a:defRPr/>
              </a:pPr>
              <a:t>‹#›</a:t>
            </a:fld>
            <a:endParaRPr lang="en-US" dirty="0"/>
          </a:p>
        </p:txBody>
      </p:sp>
    </p:spTree>
    <p:extLst>
      <p:ext uri="{BB962C8B-B14F-4D97-AF65-F5344CB8AC3E}">
        <p14:creationId xmlns:p14="http://schemas.microsoft.com/office/powerpoint/2010/main" val="1957873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2943BEBE-C012-41DC-9CDB-E2F1083AE769}" type="datetime1">
              <a:rPr lang="en-US" smtClean="0"/>
              <a:t>11-Aug-20</a:t>
            </a:fld>
            <a:endParaRPr lang="en-US" dirty="0"/>
          </a:p>
        </p:txBody>
      </p:sp>
      <p:sp>
        <p:nvSpPr>
          <p:cNvPr id="5" name="Footer Placeholder 4"/>
          <p:cNvSpPr>
            <a:spLocks noGrp="1"/>
          </p:cNvSpPr>
          <p:nvPr>
            <p:ph type="ftr" sz="quarter" idx="11"/>
          </p:nvPr>
        </p:nvSpPr>
        <p:spPr/>
        <p:txBody>
          <a:bodyPr/>
          <a:lstStyle/>
          <a:p>
            <a:pPr>
              <a:defRPr/>
            </a:pPr>
            <a:r>
              <a:rPr lang="en-US" smtClean="0"/>
              <a:t>Dlala Holding &amp; Investments Company Q.S.C</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9C419AD8-61AE-4595-AD10-E8E57B95950B}" type="slidenum">
              <a:rPr lang="en-US" smtClean="0"/>
              <a:pPr>
                <a:defRPr/>
              </a:pPr>
              <a:t>‹#›</a:t>
            </a:fld>
            <a:endParaRPr lang="en-US" dirty="0"/>
          </a:p>
        </p:txBody>
      </p:sp>
    </p:spTree>
    <p:extLst>
      <p:ext uri="{BB962C8B-B14F-4D97-AF65-F5344CB8AC3E}">
        <p14:creationId xmlns:p14="http://schemas.microsoft.com/office/powerpoint/2010/main" val="3731363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2C28A468-54A6-40D7-8853-7B3AA2507922}" type="datetime1">
              <a:rPr lang="en-US" smtClean="0"/>
              <a:t>11-Aug-20</a:t>
            </a:fld>
            <a:endParaRPr lang="en-US" dirty="0"/>
          </a:p>
        </p:txBody>
      </p:sp>
      <p:sp>
        <p:nvSpPr>
          <p:cNvPr id="5" name="Footer Placeholder 4"/>
          <p:cNvSpPr>
            <a:spLocks noGrp="1"/>
          </p:cNvSpPr>
          <p:nvPr>
            <p:ph type="ftr" sz="quarter" idx="11"/>
          </p:nvPr>
        </p:nvSpPr>
        <p:spPr/>
        <p:txBody>
          <a:bodyPr/>
          <a:lstStyle/>
          <a:p>
            <a:pPr>
              <a:defRPr/>
            </a:pPr>
            <a:r>
              <a:rPr lang="en-US" smtClean="0"/>
              <a:t>Dlala Holding &amp; Investments Company Q.S.C</a:t>
            </a:r>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E04BB8EE-5694-455D-B2D0-756849B908E3}" type="slidenum">
              <a:rPr lang="en-US" smtClean="0"/>
              <a:pPr>
                <a:defRPr/>
              </a:pPr>
              <a:t>‹#›</a:t>
            </a:fld>
            <a:endParaRPr lang="en-US" dirty="0"/>
          </a:p>
        </p:txBody>
      </p:sp>
    </p:spTree>
    <p:extLst>
      <p:ext uri="{BB962C8B-B14F-4D97-AF65-F5344CB8AC3E}">
        <p14:creationId xmlns:p14="http://schemas.microsoft.com/office/powerpoint/2010/main" val="252457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C4A77912-F402-4D7E-AC62-3D0F33E07534}" type="datetime1">
              <a:rPr lang="en-US" smtClean="0"/>
              <a:t>11-Aug-20</a:t>
            </a:fld>
            <a:endParaRPr lang="en-US" dirty="0"/>
          </a:p>
        </p:txBody>
      </p:sp>
      <p:sp>
        <p:nvSpPr>
          <p:cNvPr id="6" name="Footer Placeholder 5"/>
          <p:cNvSpPr>
            <a:spLocks noGrp="1"/>
          </p:cNvSpPr>
          <p:nvPr>
            <p:ph type="ftr" sz="quarter" idx="11"/>
          </p:nvPr>
        </p:nvSpPr>
        <p:spPr/>
        <p:txBody>
          <a:bodyPr/>
          <a:lstStyle/>
          <a:p>
            <a:pPr>
              <a:defRPr/>
            </a:pPr>
            <a:r>
              <a:rPr lang="en-US" smtClean="0"/>
              <a:t>Dlala Holding &amp; Investments Company Q.S.C</a:t>
            </a:r>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pPr>
              <a:defRPr/>
            </a:pPr>
            <a:fld id="{1E71EFE0-37D4-437D-9F50-D11010BF4934}" type="slidenum">
              <a:rPr lang="en-US" smtClean="0"/>
              <a:pPr>
                <a:defRPr/>
              </a:pPr>
              <a:t>‹#›</a:t>
            </a:fld>
            <a:endParaRPr lang="en-US" dirty="0"/>
          </a:p>
        </p:txBody>
      </p:sp>
    </p:spTree>
    <p:extLst>
      <p:ext uri="{BB962C8B-B14F-4D97-AF65-F5344CB8AC3E}">
        <p14:creationId xmlns:p14="http://schemas.microsoft.com/office/powerpoint/2010/main" val="1731635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72B650FB-1075-4D4A-82D7-218E1F26018C}" type="datetime1">
              <a:rPr lang="en-US" smtClean="0"/>
              <a:t>11-Aug-20</a:t>
            </a:fld>
            <a:endParaRPr lang="en-US" dirty="0"/>
          </a:p>
        </p:txBody>
      </p:sp>
      <p:sp>
        <p:nvSpPr>
          <p:cNvPr id="8" name="Footer Placeholder 7"/>
          <p:cNvSpPr>
            <a:spLocks noGrp="1"/>
          </p:cNvSpPr>
          <p:nvPr>
            <p:ph type="ftr" sz="quarter" idx="11"/>
          </p:nvPr>
        </p:nvSpPr>
        <p:spPr/>
        <p:txBody>
          <a:bodyPr/>
          <a:lstStyle/>
          <a:p>
            <a:pPr>
              <a:defRPr/>
            </a:pPr>
            <a:r>
              <a:rPr lang="en-US" smtClean="0"/>
              <a:t>Dlala Holding &amp; Investments Company Q.S.C</a:t>
            </a:r>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pPr>
              <a:defRPr/>
            </a:pPr>
            <a:fld id="{1518BA64-C7E2-43B4-B06B-9775A714EDA3}" type="slidenum">
              <a:rPr lang="en-US" smtClean="0"/>
              <a:pPr>
                <a:defRPr/>
              </a:pPr>
              <a:t>‹#›</a:t>
            </a:fld>
            <a:endParaRPr lang="en-US" dirty="0"/>
          </a:p>
        </p:txBody>
      </p:sp>
    </p:spTree>
    <p:extLst>
      <p:ext uri="{BB962C8B-B14F-4D97-AF65-F5344CB8AC3E}">
        <p14:creationId xmlns:p14="http://schemas.microsoft.com/office/powerpoint/2010/main" val="154673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AF5E481D-846F-4C68-891D-9A44D184202E}" type="datetime1">
              <a:rPr lang="en-US" smtClean="0"/>
              <a:t>11-Aug-20</a:t>
            </a:fld>
            <a:endParaRPr lang="en-US" dirty="0"/>
          </a:p>
        </p:txBody>
      </p:sp>
      <p:sp>
        <p:nvSpPr>
          <p:cNvPr id="4" name="Footer Placeholder 3"/>
          <p:cNvSpPr>
            <a:spLocks noGrp="1"/>
          </p:cNvSpPr>
          <p:nvPr>
            <p:ph type="ftr" sz="quarter" idx="11"/>
          </p:nvPr>
        </p:nvSpPr>
        <p:spPr/>
        <p:txBody>
          <a:bodyPr/>
          <a:lstStyle/>
          <a:p>
            <a:pPr>
              <a:defRPr/>
            </a:pPr>
            <a:r>
              <a:rPr lang="en-US" smtClean="0"/>
              <a:t>Dlala Holding &amp; Investments Company Q.S.C</a:t>
            </a:r>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0E3FB8AA-66CE-453B-98A2-D9C7D0299DDD}" type="slidenum">
              <a:rPr lang="en-US" smtClean="0"/>
              <a:pPr>
                <a:defRPr/>
              </a:pPr>
              <a:t>‹#›</a:t>
            </a:fld>
            <a:endParaRPr lang="en-US" dirty="0"/>
          </a:p>
        </p:txBody>
      </p:sp>
    </p:spTree>
    <p:extLst>
      <p:ext uri="{BB962C8B-B14F-4D97-AF65-F5344CB8AC3E}">
        <p14:creationId xmlns:p14="http://schemas.microsoft.com/office/powerpoint/2010/main" val="4038095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7C9A8DE-9C4D-4EE0-AF53-F7D8C135B645}" type="datetime1">
              <a:rPr lang="en-US" smtClean="0"/>
              <a:t>11-Aug-20</a:t>
            </a:fld>
            <a:endParaRPr lang="en-US" dirty="0"/>
          </a:p>
        </p:txBody>
      </p:sp>
      <p:sp>
        <p:nvSpPr>
          <p:cNvPr id="3" name="Footer Placeholder 2"/>
          <p:cNvSpPr>
            <a:spLocks noGrp="1"/>
          </p:cNvSpPr>
          <p:nvPr>
            <p:ph type="ftr" sz="quarter" idx="11"/>
          </p:nvPr>
        </p:nvSpPr>
        <p:spPr/>
        <p:txBody>
          <a:bodyPr/>
          <a:lstStyle/>
          <a:p>
            <a:pPr>
              <a:defRPr/>
            </a:pPr>
            <a:r>
              <a:rPr lang="en-US" smtClean="0"/>
              <a:t>Dlala Holding &amp; Investments Company Q.S.C</a:t>
            </a:r>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FB62BE87-41C6-4F4E-BC69-93276E51DD8B}" type="slidenum">
              <a:rPr lang="en-US" smtClean="0"/>
              <a:pPr>
                <a:defRPr/>
              </a:pPr>
              <a:t>‹#›</a:t>
            </a:fld>
            <a:endParaRPr lang="en-US" dirty="0"/>
          </a:p>
        </p:txBody>
      </p:sp>
    </p:spTree>
    <p:extLst>
      <p:ext uri="{BB962C8B-B14F-4D97-AF65-F5344CB8AC3E}">
        <p14:creationId xmlns:p14="http://schemas.microsoft.com/office/powerpoint/2010/main" val="817813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2AE34343-F727-4337-A4EB-50AB7B64043A}" type="datetime1">
              <a:rPr lang="en-US" smtClean="0"/>
              <a:t>11-Aug-20</a:t>
            </a:fld>
            <a:endParaRPr lang="en-US" dirty="0"/>
          </a:p>
        </p:txBody>
      </p:sp>
      <p:sp>
        <p:nvSpPr>
          <p:cNvPr id="6" name="Footer Placeholder 5"/>
          <p:cNvSpPr>
            <a:spLocks noGrp="1"/>
          </p:cNvSpPr>
          <p:nvPr>
            <p:ph type="ftr" sz="quarter" idx="11"/>
          </p:nvPr>
        </p:nvSpPr>
        <p:spPr/>
        <p:txBody>
          <a:bodyPr/>
          <a:lstStyle/>
          <a:p>
            <a:pPr>
              <a:defRPr/>
            </a:pPr>
            <a:r>
              <a:rPr lang="en-US" smtClean="0"/>
              <a:t>Dlala Holding &amp; Investments Company Q.S.C</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B2F0B404-8D62-4E5D-903B-EC06045EC5D7}" type="slidenum">
              <a:rPr lang="en-US" smtClean="0"/>
              <a:pPr>
                <a:defRPr/>
              </a:pPr>
              <a:t>‹#›</a:t>
            </a:fld>
            <a:endParaRPr lang="en-US" dirty="0"/>
          </a:p>
        </p:txBody>
      </p:sp>
    </p:spTree>
    <p:extLst>
      <p:ext uri="{BB962C8B-B14F-4D97-AF65-F5344CB8AC3E}">
        <p14:creationId xmlns:p14="http://schemas.microsoft.com/office/powerpoint/2010/main" val="2535342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F1099120-72EF-4B95-91DC-1CB19E088A0E}" type="datetime1">
              <a:rPr lang="en-US" smtClean="0"/>
              <a:t>11-Aug-20</a:t>
            </a:fld>
            <a:endParaRPr lang="en-US" dirty="0"/>
          </a:p>
        </p:txBody>
      </p:sp>
      <p:sp>
        <p:nvSpPr>
          <p:cNvPr id="6" name="Footer Placeholder 5"/>
          <p:cNvSpPr>
            <a:spLocks noGrp="1"/>
          </p:cNvSpPr>
          <p:nvPr>
            <p:ph type="ftr" sz="quarter" idx="11"/>
          </p:nvPr>
        </p:nvSpPr>
        <p:spPr/>
        <p:txBody>
          <a:bodyPr/>
          <a:lstStyle/>
          <a:p>
            <a:pPr>
              <a:defRPr/>
            </a:pPr>
            <a:r>
              <a:rPr lang="en-US" smtClean="0"/>
              <a:t>Dlala Holding &amp; Investments Company Q.S.C</a:t>
            </a:r>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5DAEEC69-A8D0-4ECE-9951-DD020EFB34AE}" type="slidenum">
              <a:rPr lang="en-US" smtClean="0"/>
              <a:pPr>
                <a:defRPr/>
              </a:pPr>
              <a:t>‹#›</a:t>
            </a:fld>
            <a:endParaRPr lang="en-US" dirty="0"/>
          </a:p>
        </p:txBody>
      </p:sp>
    </p:spTree>
    <p:extLst>
      <p:ext uri="{BB962C8B-B14F-4D97-AF65-F5344CB8AC3E}">
        <p14:creationId xmlns:p14="http://schemas.microsoft.com/office/powerpoint/2010/main" val="1752049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749"/>
            <a:ext cx="1952272" cy="6852504"/>
            <a:chOff x="6627813" y="196102"/>
            <a:chExt cx="1952625" cy="5677649"/>
          </a:xfrm>
        </p:grpSpPr>
        <p:sp>
          <p:nvSpPr>
            <p:cNvPr id="50" name="Freeform 27"/>
            <p:cNvSpPr/>
            <p:nvPr/>
          </p:nvSpPr>
          <p:spPr bwMode="auto">
            <a:xfrm>
              <a:off x="6627813" y="19610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CCA0A22D-E2D2-4ACD-9F6A-35B3A70624EB}" type="datetime1">
              <a:rPr lang="en-US" smtClean="0"/>
              <a:t>11-Aug-20</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r>
              <a:rPr lang="en-US" smtClean="0"/>
              <a:t>Dlala Holding &amp; Investments Company Q.S.C</a:t>
            </a:r>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a:defRPr/>
            </a:pPr>
            <a:fld id="{0EF83D5C-BD0F-4293-A045-49454249E837}" type="slidenum">
              <a:rPr lang="en-US" smtClean="0"/>
              <a:pPr>
                <a:defRPr/>
              </a:pPr>
              <a:t>‹#›</a:t>
            </a:fld>
            <a:endParaRPr lang="en-US" dirty="0"/>
          </a:p>
        </p:txBody>
      </p:sp>
    </p:spTree>
    <p:extLst>
      <p:ext uri="{BB962C8B-B14F-4D97-AF65-F5344CB8AC3E}">
        <p14:creationId xmlns:p14="http://schemas.microsoft.com/office/powerpoint/2010/main" val="573842153"/>
      </p:ext>
    </p:extLst>
  </p:cSld>
  <p:clrMap bg1="lt1" tx1="dk1" bg2="lt2" tx2="dk2" accent1="accent1" accent2="accent2" accent3="accent3" accent4="accent4" accent5="accent5" accent6="accent6" hlink="hlink" folHlink="folHlink"/>
  <p:sldLayoutIdLst>
    <p:sldLayoutId id="2147484074" r:id="rId1"/>
    <p:sldLayoutId id="2147484075" r:id="rId2"/>
    <p:sldLayoutId id="2147484076" r:id="rId3"/>
    <p:sldLayoutId id="2147484077" r:id="rId4"/>
    <p:sldLayoutId id="2147484078" r:id="rId5"/>
    <p:sldLayoutId id="2147484079" r:id="rId6"/>
    <p:sldLayoutId id="2147484080" r:id="rId7"/>
    <p:sldLayoutId id="2147484081" r:id="rId8"/>
    <p:sldLayoutId id="2147484082" r:id="rId9"/>
    <p:sldLayoutId id="2147484083" r:id="rId10"/>
    <p:sldLayoutId id="2147484084" r:id="rId11"/>
    <p:sldLayoutId id="2147484085" r:id="rId12"/>
    <p:sldLayoutId id="2147484086" r:id="rId13"/>
    <p:sldLayoutId id="2147484087" r:id="rId14"/>
    <p:sldLayoutId id="2147484088" r:id="rId15"/>
    <p:sldLayoutId id="2147484089" r:id="rId16"/>
  </p:sldLayoutIdLst>
  <p:hf hd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096000"/>
            <a:ext cx="2971800" cy="261610"/>
          </a:xfrm>
          <a:prstGeom prst="rect">
            <a:avLst/>
          </a:prstGeom>
          <a:noFill/>
        </p:spPr>
        <p:txBody>
          <a:bodyPr wrap="square" rtlCol="0">
            <a:spAutoFit/>
          </a:bodyPr>
          <a:lstStyle/>
          <a:p>
            <a:r>
              <a:rPr lang="en-US" sz="1100" b="1" dirty="0" smtClean="0">
                <a:solidFill>
                  <a:schemeClr val="bg1"/>
                </a:solidFill>
              </a:rPr>
              <a:t> </a:t>
            </a:r>
            <a:endParaRPr lang="en-US" sz="1100" b="1" dirty="0">
              <a:solidFill>
                <a:schemeClr val="bg1"/>
              </a:solidFill>
            </a:endParaRPr>
          </a:p>
        </p:txBody>
      </p:sp>
      <p:sp>
        <p:nvSpPr>
          <p:cNvPr id="13" name="Content Placeholder 12"/>
          <p:cNvSpPr>
            <a:spLocks noGrp="1"/>
          </p:cNvSpPr>
          <p:nvPr>
            <p:ph idx="1"/>
          </p:nvPr>
        </p:nvSpPr>
        <p:spPr>
          <a:xfrm>
            <a:off x="990600" y="2743200"/>
            <a:ext cx="2971800" cy="2819400"/>
          </a:xfrm>
        </p:spPr>
        <p:txBody>
          <a:bodyPr>
            <a:normAutofit lnSpcReduction="10000"/>
          </a:bodyPr>
          <a:lstStyle/>
          <a:p>
            <a:pPr marL="109537" indent="0">
              <a:buNone/>
            </a:pPr>
            <a:endParaRPr lang="en-US" sz="2000" b="1" dirty="0" smtClean="0">
              <a:latin typeface="Times New Roman" panose="02020603050405020304" pitchFamily="18" charset="0"/>
              <a:cs typeface="Times New Roman" panose="02020603050405020304" pitchFamily="18" charset="0"/>
            </a:endParaRPr>
          </a:p>
          <a:p>
            <a:pPr marL="109537" indent="0">
              <a:buNone/>
            </a:pPr>
            <a:endParaRPr lang="en-US" sz="2000" b="1" dirty="0">
              <a:latin typeface="Times New Roman" panose="02020603050405020304" pitchFamily="18" charset="0"/>
              <a:cs typeface="Times New Roman" panose="02020603050405020304" pitchFamily="18" charset="0"/>
            </a:endParaRPr>
          </a:p>
          <a:p>
            <a:pPr marL="109537" indent="0">
              <a:buNone/>
            </a:pPr>
            <a:endParaRPr lang="en-US" sz="2000" b="1" dirty="0" smtClean="0">
              <a:latin typeface="Times New Roman" panose="02020603050405020304" pitchFamily="18" charset="0"/>
              <a:cs typeface="Times New Roman" panose="02020603050405020304" pitchFamily="18" charset="0"/>
            </a:endParaRPr>
          </a:p>
          <a:p>
            <a:pPr marL="109537" indent="0">
              <a:buNone/>
            </a:pPr>
            <a:endParaRPr lang="en-US" sz="2000" b="1" dirty="0">
              <a:latin typeface="Times New Roman" panose="02020603050405020304" pitchFamily="18" charset="0"/>
              <a:cs typeface="Times New Roman" panose="02020603050405020304" pitchFamily="18" charset="0"/>
            </a:endParaRPr>
          </a:p>
          <a:p>
            <a:pPr marL="109537" indent="0">
              <a:buNone/>
            </a:pPr>
            <a:endParaRPr lang="en-US" sz="2000" b="1" dirty="0" smtClean="0">
              <a:latin typeface="Times New Roman" panose="02020603050405020304" pitchFamily="18" charset="0"/>
              <a:cs typeface="Times New Roman" panose="02020603050405020304" pitchFamily="18" charset="0"/>
            </a:endParaRPr>
          </a:p>
          <a:p>
            <a:pPr marL="109537" indent="0">
              <a:buNone/>
            </a:pPr>
            <a:r>
              <a:rPr lang="en-US" sz="2000" b="1" dirty="0" smtClean="0">
                <a:solidFill>
                  <a:srgbClr val="002060"/>
                </a:solidFill>
                <a:latin typeface="Cambria" panose="02040503050406030204" pitchFamily="18" charset="0"/>
                <a:cs typeface="Times New Roman" panose="02020603050405020304" pitchFamily="18" charset="0"/>
              </a:rPr>
              <a:t>HALF YEAR RESULTS June-2020</a:t>
            </a:r>
          </a:p>
          <a:p>
            <a:pPr marL="109537" indent="0">
              <a:buNone/>
            </a:pPr>
            <a:endParaRPr lang="en-US" sz="2000" b="1" dirty="0" smtClean="0">
              <a:solidFill>
                <a:srgbClr val="002060"/>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5521911" y="6586626"/>
            <a:ext cx="3657600" cy="246221"/>
          </a:xfrm>
          <a:prstGeom prst="rect">
            <a:avLst/>
          </a:prstGeom>
          <a:noFill/>
        </p:spPr>
        <p:txBody>
          <a:bodyPr wrap="square" rtlCol="0">
            <a:spAutoFit/>
          </a:bodyPr>
          <a:lstStyle/>
          <a:p>
            <a:r>
              <a:rPr lang="en-US" sz="1000" dirty="0" smtClean="0">
                <a:latin typeface="Times New Roman" panose="02020603050405020304" pitchFamily="18" charset="0"/>
                <a:cs typeface="Times New Roman" panose="02020603050405020304" pitchFamily="18" charset="0"/>
              </a:rPr>
              <a:t>                                      </a:t>
            </a:r>
            <a:r>
              <a:rPr lang="en-US" sz="1000" dirty="0" smtClean="0">
                <a:latin typeface="Cambria" panose="02040503050406030204" pitchFamily="18" charset="0"/>
                <a:cs typeface="Times New Roman" panose="02020603050405020304" pitchFamily="18" charset="0"/>
              </a:rPr>
              <a:t>Dlala Holding- IR Presentation (Q2-2020)</a:t>
            </a:r>
            <a:endParaRPr lang="en-US" sz="1000" dirty="0">
              <a:latin typeface="Cambria" panose="02040503050406030204" pitchFamily="18" charset="0"/>
              <a:cs typeface="Times New Roman" panose="02020603050405020304" pitchFamily="18" charset="0"/>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38600" y="152400"/>
            <a:ext cx="4876800" cy="2743200"/>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47800" y="0"/>
            <a:ext cx="1981200" cy="19812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05200" y="533400"/>
            <a:ext cx="5410200" cy="5791200"/>
          </a:xfrm>
        </p:spPr>
        <p:txBody>
          <a:bodyPr>
            <a:normAutofit fontScale="92500" lnSpcReduction="10000"/>
          </a:bodyPr>
          <a:lstStyle/>
          <a:p>
            <a:pPr marL="109537" indent="0">
              <a:buNone/>
            </a:pPr>
            <a:endParaRPr lang="en-US" sz="1400" dirty="0" smtClean="0">
              <a:latin typeface="Cambria" panose="02040503050406030204" pitchFamily="18" charset="0"/>
              <a:cs typeface="Times New Roman" panose="02020603050405020304" pitchFamily="18" charset="0"/>
            </a:endParaRPr>
          </a:p>
          <a:p>
            <a:pPr marL="109537" indent="0">
              <a:buNone/>
            </a:pPr>
            <a:endParaRPr lang="en-US" sz="1400" dirty="0">
              <a:latin typeface="Cambria" panose="02040503050406030204" pitchFamily="18" charset="0"/>
              <a:cs typeface="Times New Roman" panose="02020603050405020304" pitchFamily="18" charset="0"/>
            </a:endParaRPr>
          </a:p>
          <a:p>
            <a:pPr marL="109537" indent="0">
              <a:buNone/>
            </a:pPr>
            <a:endParaRPr lang="en-US" sz="1400" dirty="0" smtClean="0">
              <a:latin typeface="Cambria" panose="02040503050406030204" pitchFamily="18" charset="0"/>
              <a:cs typeface="Times New Roman" panose="02020603050405020304" pitchFamily="18" charset="0"/>
            </a:endParaRPr>
          </a:p>
          <a:p>
            <a:pPr marL="109537" indent="0">
              <a:buNone/>
            </a:pPr>
            <a:endParaRPr lang="en-US" sz="1400" dirty="0">
              <a:latin typeface="Cambria" panose="02040503050406030204" pitchFamily="18" charset="0"/>
              <a:cs typeface="Times New Roman" panose="02020603050405020304" pitchFamily="18" charset="0"/>
            </a:endParaRPr>
          </a:p>
          <a:p>
            <a:pPr marL="109537" indent="0">
              <a:buNone/>
            </a:pPr>
            <a:endParaRPr lang="en-US" sz="1400" dirty="0" smtClean="0">
              <a:latin typeface="Cambria" panose="02040503050406030204" pitchFamily="18" charset="0"/>
              <a:cs typeface="Times New Roman" panose="02020603050405020304" pitchFamily="18" charset="0"/>
            </a:endParaRPr>
          </a:p>
          <a:p>
            <a:pPr marL="109537" indent="0">
              <a:buNone/>
            </a:pPr>
            <a:endParaRPr lang="en-US" sz="1400" dirty="0">
              <a:latin typeface="Cambria" panose="02040503050406030204" pitchFamily="18" charset="0"/>
              <a:cs typeface="Times New Roman" panose="02020603050405020304" pitchFamily="18" charset="0"/>
            </a:endParaRPr>
          </a:p>
          <a:p>
            <a:pPr marL="109537" indent="0">
              <a:buNone/>
            </a:pPr>
            <a:endParaRPr lang="en-US" sz="1400" dirty="0" smtClean="0">
              <a:latin typeface="Cambria" panose="02040503050406030204" pitchFamily="18" charset="0"/>
              <a:cs typeface="Times New Roman" panose="02020603050405020304" pitchFamily="18" charset="0"/>
            </a:endParaRPr>
          </a:p>
          <a:p>
            <a:pPr marL="109537" indent="0">
              <a:buNone/>
            </a:pPr>
            <a:endParaRPr lang="en-US" sz="1400" dirty="0">
              <a:latin typeface="Cambria" panose="02040503050406030204" pitchFamily="18" charset="0"/>
              <a:cs typeface="Times New Roman" panose="02020603050405020304" pitchFamily="18" charset="0"/>
            </a:endParaRPr>
          </a:p>
          <a:p>
            <a:pPr marL="109537" indent="0">
              <a:buNone/>
            </a:pPr>
            <a:endParaRPr lang="en-US" sz="1400" dirty="0">
              <a:latin typeface="Cambria" panose="02040503050406030204" pitchFamily="18" charset="0"/>
              <a:cs typeface="Times New Roman" panose="02020603050405020304" pitchFamily="18" charset="0"/>
            </a:endParaRPr>
          </a:p>
          <a:p>
            <a:pPr marL="109537" indent="0">
              <a:buNone/>
            </a:pPr>
            <a:endParaRPr lang="en-US" sz="1400" dirty="0" smtClean="0">
              <a:latin typeface="Cambria" panose="02040503050406030204" pitchFamily="18" charset="0"/>
              <a:cs typeface="Times New Roman" panose="02020603050405020304" pitchFamily="18" charset="0"/>
            </a:endParaRPr>
          </a:p>
          <a:p>
            <a:pPr marL="109537" indent="0">
              <a:buNone/>
            </a:pPr>
            <a:r>
              <a:rPr lang="en-US" sz="1400" dirty="0" smtClean="0">
                <a:latin typeface="Cambria" panose="02040503050406030204" pitchFamily="18" charset="0"/>
                <a:cs typeface="Times New Roman" panose="02020603050405020304" pitchFamily="18" charset="0"/>
              </a:rPr>
              <a:t>About us </a:t>
            </a:r>
          </a:p>
          <a:p>
            <a:pPr marL="109537" indent="0">
              <a:buNone/>
            </a:pPr>
            <a:endParaRPr lang="en-US" sz="1400" dirty="0">
              <a:latin typeface="Cambria" panose="02040503050406030204" pitchFamily="18" charset="0"/>
              <a:cs typeface="Times New Roman" panose="02020603050405020304" pitchFamily="18" charset="0"/>
            </a:endParaRPr>
          </a:p>
          <a:p>
            <a:pPr marL="109537" indent="0">
              <a:buNone/>
            </a:pPr>
            <a:r>
              <a:rPr lang="en-US" sz="1400" dirty="0" smtClean="0">
                <a:latin typeface="Cambria" panose="02040503050406030204" pitchFamily="18" charset="0"/>
                <a:cs typeface="Times New Roman" panose="02020603050405020304" pitchFamily="18" charset="0"/>
              </a:rPr>
              <a:t>Dlala Brokerage </a:t>
            </a:r>
            <a:r>
              <a:rPr lang="en-US" sz="1400" dirty="0">
                <a:latin typeface="Cambria" panose="02040503050406030204" pitchFamily="18" charset="0"/>
                <a:cs typeface="Times New Roman" panose="02020603050405020304" pitchFamily="18" charset="0"/>
              </a:rPr>
              <a:t>and Investment Holding </a:t>
            </a:r>
            <a:r>
              <a:rPr lang="en-US" sz="1400" dirty="0" smtClean="0">
                <a:latin typeface="Cambria" panose="02040503050406030204" pitchFamily="18" charset="0"/>
                <a:cs typeface="Times New Roman" panose="02020603050405020304" pitchFamily="18" charset="0"/>
              </a:rPr>
              <a:t>Company is one </a:t>
            </a:r>
            <a:r>
              <a:rPr lang="en-US" sz="1400" dirty="0">
                <a:latin typeface="Cambria" panose="02040503050406030204" pitchFamily="18" charset="0"/>
                <a:cs typeface="Times New Roman" panose="02020603050405020304" pitchFamily="18" charset="0"/>
              </a:rPr>
              <a:t>of the leading brokerage and investment houses </a:t>
            </a:r>
            <a:r>
              <a:rPr lang="en-US" sz="1400" dirty="0" smtClean="0">
                <a:latin typeface="Cambria" panose="02040503050406030204" pitchFamily="18" charset="0"/>
                <a:cs typeface="Times New Roman" panose="02020603050405020304" pitchFamily="18" charset="0"/>
              </a:rPr>
              <a:t>listed in Qatar Stock Exchange. </a:t>
            </a:r>
            <a:r>
              <a:rPr lang="en-US" sz="1400" dirty="0">
                <a:latin typeface="Cambria" panose="02040503050406030204" pitchFamily="18" charset="0"/>
                <a:cs typeface="Times New Roman" panose="02020603050405020304" pitchFamily="18" charset="0"/>
              </a:rPr>
              <a:t>We are an experienced team of investment professionals who aspire to gain the trust of our valued clients by offering the most prudent investment and brokerage services. </a:t>
            </a:r>
            <a:endParaRPr lang="en-US" sz="1400" dirty="0" smtClean="0">
              <a:latin typeface="Cambria" panose="02040503050406030204" pitchFamily="18" charset="0"/>
              <a:cs typeface="Times New Roman" panose="02020603050405020304" pitchFamily="18" charset="0"/>
            </a:endParaRPr>
          </a:p>
          <a:p>
            <a:pPr marL="109537" indent="0">
              <a:buNone/>
            </a:pPr>
            <a:r>
              <a:rPr lang="en-US" sz="1400" dirty="0" smtClean="0">
                <a:latin typeface="Cambria" panose="02040503050406030204" pitchFamily="18" charset="0"/>
                <a:cs typeface="Times New Roman" panose="02020603050405020304" pitchFamily="18" charset="0"/>
              </a:rPr>
              <a:t>Through our subsidiaries we </a:t>
            </a:r>
            <a:r>
              <a:rPr lang="en-US" sz="1400" dirty="0">
                <a:latin typeface="Cambria" panose="02040503050406030204" pitchFamily="18" charset="0"/>
                <a:cs typeface="Times New Roman" panose="02020603050405020304" pitchFamily="18" charset="0"/>
              </a:rPr>
              <a:t>are committed to safeguarding and expanding the investments of our clients by </a:t>
            </a:r>
            <a:r>
              <a:rPr lang="en-US" sz="1400" dirty="0" smtClean="0">
                <a:latin typeface="Cambria" panose="02040503050406030204" pitchFamily="18" charset="0"/>
                <a:cs typeface="Times New Roman" panose="02020603050405020304" pitchFamily="18" charset="0"/>
              </a:rPr>
              <a:t>utilizing </a:t>
            </a:r>
            <a:r>
              <a:rPr lang="en-US" sz="1400" dirty="0">
                <a:latin typeface="Cambria" panose="02040503050406030204" pitchFamily="18" charset="0"/>
                <a:cs typeface="Times New Roman" panose="02020603050405020304" pitchFamily="18" charset="0"/>
              </a:rPr>
              <a:t>all our resources, extending an exceptional array of products and services and maximizing the derived benefits. Today, we are proud to state that thousands of investors continue to trust us with their most valuable investments</a:t>
            </a:r>
            <a:r>
              <a:rPr lang="en-US" sz="1400" b="1" dirty="0" smtClean="0">
                <a:latin typeface="Cambria" panose="02040503050406030204" pitchFamily="18" charset="0"/>
                <a:cs typeface="Times New Roman" panose="02020603050405020304" pitchFamily="18" charset="0"/>
              </a:rPr>
              <a:t>.	</a:t>
            </a:r>
          </a:p>
          <a:p>
            <a:pPr marL="109537" indent="0">
              <a:buNone/>
            </a:pPr>
            <a:endParaRPr lang="en-US" sz="1400" b="1" dirty="0" smtClean="0">
              <a:latin typeface="Cambria" panose="02040503050406030204" pitchFamily="18" charset="0"/>
              <a:cs typeface="Times New Roman" panose="02020603050405020304" pitchFamily="18" charset="0"/>
            </a:endParaRPr>
          </a:p>
          <a:p>
            <a:pPr marL="109537" indent="0">
              <a:buNone/>
            </a:pPr>
            <a:endParaRPr lang="en-US" sz="1400" b="1" dirty="0" smtClean="0">
              <a:latin typeface="Cambria" panose="02040503050406030204" pitchFamily="18" charset="0"/>
              <a:cs typeface="Times New Roman" panose="02020603050405020304" pitchFamily="18" charset="0"/>
            </a:endParaRPr>
          </a:p>
          <a:p>
            <a:pPr marL="109537" indent="0">
              <a:buNone/>
            </a:pPr>
            <a:endParaRPr lang="en-US" sz="2000" dirty="0" smtClean="0">
              <a:latin typeface="Cambria" panose="02040503050406030204" pitchFamily="18" charset="0"/>
              <a:cs typeface="Times New Roman" panose="02020603050405020304" pitchFamily="18" charset="0"/>
            </a:endParaRPr>
          </a:p>
          <a:p>
            <a:pPr marL="109537" indent="0">
              <a:buNone/>
            </a:pPr>
            <a:endParaRPr lang="en-US" sz="2000" dirty="0">
              <a:latin typeface="Cambria" panose="020405030504060302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9C419AD8-61AE-4595-AD10-E8E57B95950B}" type="slidenum">
              <a:rPr lang="en-US" smtClean="0"/>
              <a:pPr>
                <a:defRPr/>
              </a:pPr>
              <a:t>2</a:t>
            </a:fld>
            <a:endParaRPr lang="en-US" dirty="0"/>
          </a:p>
        </p:txBody>
      </p:sp>
      <p:sp>
        <p:nvSpPr>
          <p:cNvPr id="6" name="TextBox 5"/>
          <p:cNvSpPr txBox="1"/>
          <p:nvPr/>
        </p:nvSpPr>
        <p:spPr>
          <a:xfrm>
            <a:off x="6705600" y="6611779"/>
            <a:ext cx="3657600" cy="246221"/>
          </a:xfrm>
          <a:prstGeom prst="rect">
            <a:avLst/>
          </a:prstGeom>
          <a:noFill/>
        </p:spPr>
        <p:txBody>
          <a:bodyPr wrap="square" rtlCol="0">
            <a:spAutoFit/>
          </a:bodyPr>
          <a:lstStyle/>
          <a:p>
            <a:r>
              <a:rPr lang="en-US" sz="1000" dirty="0" smtClean="0">
                <a:latin typeface="Times New Roman" panose="02020603050405020304" pitchFamily="18" charset="0"/>
                <a:cs typeface="Times New Roman" panose="02020603050405020304" pitchFamily="18" charset="0"/>
              </a:rPr>
              <a:t> </a:t>
            </a:r>
            <a:r>
              <a:rPr lang="en-US" sz="1000" dirty="0">
                <a:latin typeface="Cambria" panose="02040503050406030204" pitchFamily="18" charset="0"/>
                <a:cs typeface="Times New Roman" panose="02020603050405020304" pitchFamily="18" charset="0"/>
              </a:rPr>
              <a:t>Dlala Holding- IR Presentation (</a:t>
            </a:r>
            <a:r>
              <a:rPr lang="en-US" sz="1000" dirty="0" smtClean="0">
                <a:latin typeface="Cambria" panose="02040503050406030204" pitchFamily="18" charset="0"/>
                <a:cs typeface="Times New Roman" panose="02020603050405020304" pitchFamily="18" charset="0"/>
              </a:rPr>
              <a:t>Q2-2020)</a:t>
            </a:r>
            <a:endParaRPr lang="en-US" sz="1000" dirty="0">
              <a:latin typeface="Cambria" panose="02040503050406030204" pitchFamily="18" charset="0"/>
              <a:cs typeface="Times New Roman" panose="02020603050405020304" pitchFamily="18"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38600" y="152400"/>
            <a:ext cx="4876800" cy="2743200"/>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47800" y="35511"/>
            <a:ext cx="1981200" cy="1981200"/>
          </a:xfrm>
          <a:prstGeom prst="rect">
            <a:avLst/>
          </a:prstGeom>
        </p:spPr>
      </p:pic>
    </p:spTree>
    <p:extLst>
      <p:ext uri="{BB962C8B-B14F-4D97-AF65-F5344CB8AC3E}">
        <p14:creationId xmlns:p14="http://schemas.microsoft.com/office/powerpoint/2010/main" val="10454590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91200" y="2667000"/>
            <a:ext cx="2514600" cy="990600"/>
          </a:xfrm>
          <a:solidFill>
            <a:schemeClr val="accent2"/>
          </a:solidFill>
          <a:ln/>
        </p:spPr>
        <p:style>
          <a:lnRef idx="1">
            <a:schemeClr val="accent3"/>
          </a:lnRef>
          <a:fillRef idx="3">
            <a:schemeClr val="accent3"/>
          </a:fillRef>
          <a:effectRef idx="2">
            <a:schemeClr val="accent3"/>
          </a:effectRef>
          <a:fontRef idx="minor">
            <a:schemeClr val="lt1"/>
          </a:fontRef>
        </p:style>
        <p:txBody>
          <a:bodyPr/>
          <a:lstStyle/>
          <a:p>
            <a:pPr marL="109537" indent="0">
              <a:buNone/>
            </a:pPr>
            <a:r>
              <a:rPr lang="en-US" b="1" dirty="0" smtClean="0">
                <a:latin typeface="Cambria" panose="02040503050406030204" pitchFamily="18" charset="0"/>
                <a:cs typeface="Times New Roman" panose="02020603050405020304" pitchFamily="18" charset="0"/>
              </a:rPr>
              <a:t>FINANCIALS </a:t>
            </a:r>
          </a:p>
          <a:p>
            <a:pPr marL="109537" indent="0">
              <a:buNone/>
            </a:pPr>
            <a:r>
              <a:rPr lang="en-US" b="1" dirty="0">
                <a:latin typeface="Cambria" panose="02040503050406030204" pitchFamily="18" charset="0"/>
                <a:cs typeface="Times New Roman" panose="02020603050405020304" pitchFamily="18" charset="0"/>
              </a:rPr>
              <a:t> </a:t>
            </a:r>
            <a:r>
              <a:rPr lang="en-US" b="1" dirty="0" smtClean="0">
                <a:latin typeface="Cambria" panose="02040503050406030204" pitchFamily="18" charset="0"/>
                <a:cs typeface="Times New Roman" panose="02020603050405020304" pitchFamily="18" charset="0"/>
              </a:rPr>
              <a:t>  RESULTS</a:t>
            </a:r>
            <a:endParaRPr lang="en-US" b="1" dirty="0">
              <a:latin typeface="Cambria" panose="020405030504060302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9C419AD8-61AE-4595-AD10-E8E57B95950B}" type="slidenum">
              <a:rPr lang="en-US" smtClean="0"/>
              <a:pPr>
                <a:defRPr/>
              </a:pPr>
              <a:t>3</a:t>
            </a:fld>
            <a:endParaRPr lang="en-US" dirty="0"/>
          </a:p>
        </p:txBody>
      </p:sp>
      <p:sp>
        <p:nvSpPr>
          <p:cNvPr id="7" name="TextBox 6"/>
          <p:cNvSpPr txBox="1"/>
          <p:nvPr/>
        </p:nvSpPr>
        <p:spPr>
          <a:xfrm>
            <a:off x="5486400" y="6601422"/>
            <a:ext cx="3657600" cy="246221"/>
          </a:xfrm>
          <a:prstGeom prst="rect">
            <a:avLst/>
          </a:prstGeom>
          <a:noFill/>
        </p:spPr>
        <p:txBody>
          <a:bodyPr wrap="square" rtlCol="0">
            <a:spAutoFit/>
          </a:bodyPr>
          <a:lstStyle/>
          <a:p>
            <a:r>
              <a:rPr lang="en-US" sz="1000" dirty="0" smtClean="0">
                <a:latin typeface="Times New Roman" panose="02020603050405020304" pitchFamily="18" charset="0"/>
                <a:cs typeface="Times New Roman" panose="02020603050405020304" pitchFamily="18" charset="0"/>
              </a:rPr>
              <a:t>                                      </a:t>
            </a:r>
            <a:r>
              <a:rPr lang="en-US" sz="1000" dirty="0" smtClean="0">
                <a:latin typeface="Cambria" panose="02040503050406030204" pitchFamily="18" charset="0"/>
                <a:cs typeface="Times New Roman" panose="02020603050405020304" pitchFamily="18" charset="0"/>
              </a:rPr>
              <a:t>Dlala Holding- IR Presentation (Q2-2020)</a:t>
            </a:r>
            <a:endParaRPr lang="en-US" sz="1000" dirty="0">
              <a:latin typeface="Cambria" panose="02040503050406030204" pitchFamily="18" charset="0"/>
              <a:cs typeface="Times New Roman" panose="02020603050405020304" pitchFamily="18"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47800" y="35511"/>
            <a:ext cx="1981200" cy="1981200"/>
          </a:xfrm>
          <a:prstGeom prst="rect">
            <a:avLst/>
          </a:prstGeom>
        </p:spPr>
      </p:pic>
    </p:spTree>
    <p:extLst>
      <p:ext uri="{BB962C8B-B14F-4D97-AF65-F5344CB8AC3E}">
        <p14:creationId xmlns:p14="http://schemas.microsoft.com/office/powerpoint/2010/main" val="3903504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15000" y="205865"/>
            <a:ext cx="3200400" cy="945611"/>
          </a:xfrm>
          <a:solidFill>
            <a:schemeClr val="accent2"/>
          </a:solidFill>
          <a:ln/>
        </p:spPr>
        <p:style>
          <a:lnRef idx="1">
            <a:schemeClr val="accent5"/>
          </a:lnRef>
          <a:fillRef idx="3">
            <a:schemeClr val="accent5"/>
          </a:fillRef>
          <a:effectRef idx="2">
            <a:schemeClr val="accent5"/>
          </a:effectRef>
          <a:fontRef idx="minor">
            <a:schemeClr val="lt1"/>
          </a:fontRef>
        </p:style>
        <p:txBody>
          <a:bodyPr>
            <a:normAutofit fontScale="85000" lnSpcReduction="20000"/>
          </a:bodyPr>
          <a:lstStyle/>
          <a:p>
            <a:pPr marL="109537" indent="0">
              <a:buNone/>
            </a:pPr>
            <a:r>
              <a:rPr lang="en-US" b="1" dirty="0" smtClean="0">
                <a:latin typeface="Cambria" panose="02040503050406030204" pitchFamily="18" charset="0"/>
                <a:cs typeface="Times New Roman" panose="02020603050405020304" pitchFamily="18" charset="0"/>
              </a:rPr>
              <a:t>             December 2019</a:t>
            </a:r>
          </a:p>
          <a:p>
            <a:pPr marL="109537" indent="0">
              <a:buNone/>
            </a:pPr>
            <a:r>
              <a:rPr lang="en-US" b="1" dirty="0" smtClean="0">
                <a:latin typeface="Cambria" panose="02040503050406030204" pitchFamily="18" charset="0"/>
                <a:cs typeface="Times New Roman" panose="02020603050405020304" pitchFamily="18" charset="0"/>
              </a:rPr>
              <a:t>             PERFORMANCE </a:t>
            </a:r>
          </a:p>
          <a:p>
            <a:pPr marL="109537" indent="0">
              <a:buNone/>
            </a:pPr>
            <a:r>
              <a:rPr lang="en-US" b="1" dirty="0"/>
              <a:t> </a:t>
            </a:r>
            <a:r>
              <a:rPr lang="en-US" b="1" dirty="0" smtClean="0"/>
              <a:t> </a:t>
            </a:r>
            <a:endParaRPr lang="en-US" b="1" dirty="0"/>
          </a:p>
        </p:txBody>
      </p:sp>
      <p:sp>
        <p:nvSpPr>
          <p:cNvPr id="5" name="Slide Number Placeholder 4"/>
          <p:cNvSpPr>
            <a:spLocks noGrp="1"/>
          </p:cNvSpPr>
          <p:nvPr>
            <p:ph type="sldNum" sz="quarter" idx="12"/>
          </p:nvPr>
        </p:nvSpPr>
        <p:spPr/>
        <p:txBody>
          <a:bodyPr/>
          <a:lstStyle/>
          <a:p>
            <a:pPr>
              <a:defRPr/>
            </a:pPr>
            <a:fld id="{9C419AD8-61AE-4595-AD10-E8E57B95950B}" type="slidenum">
              <a:rPr lang="en-US" smtClean="0"/>
              <a:pPr>
                <a:defRPr/>
              </a:pPr>
              <a:t>4</a:t>
            </a:fld>
            <a:endParaRPr lang="en-US" dirty="0"/>
          </a:p>
        </p:txBody>
      </p:sp>
      <p:sp>
        <p:nvSpPr>
          <p:cNvPr id="12" name="TextBox 11"/>
          <p:cNvSpPr txBox="1"/>
          <p:nvPr/>
        </p:nvSpPr>
        <p:spPr>
          <a:xfrm>
            <a:off x="5486400" y="6601422"/>
            <a:ext cx="3657600" cy="246221"/>
          </a:xfrm>
          <a:prstGeom prst="rect">
            <a:avLst/>
          </a:prstGeom>
          <a:noFill/>
        </p:spPr>
        <p:txBody>
          <a:bodyPr wrap="square" rtlCol="0">
            <a:spAutoFit/>
          </a:bodyPr>
          <a:lstStyle/>
          <a:p>
            <a:r>
              <a:rPr lang="en-US" sz="1000" dirty="0" smtClean="0">
                <a:latin typeface="Times New Roman" panose="02020603050405020304" pitchFamily="18" charset="0"/>
                <a:cs typeface="Times New Roman" panose="02020603050405020304" pitchFamily="18" charset="0"/>
              </a:rPr>
              <a:t>                                      </a:t>
            </a:r>
            <a:r>
              <a:rPr lang="en-US" sz="1000" dirty="0" smtClean="0">
                <a:latin typeface="Cambria" panose="02040503050406030204" pitchFamily="18" charset="0"/>
                <a:cs typeface="Times New Roman" panose="02020603050405020304" pitchFamily="18" charset="0"/>
              </a:rPr>
              <a:t>Dlala Holding- IR Presentation (Q2-2020)</a:t>
            </a:r>
            <a:endParaRPr lang="en-US" sz="1000" dirty="0">
              <a:latin typeface="Cambria" panose="02040503050406030204" pitchFamily="18" charset="0"/>
              <a:cs typeface="Times New Roman" panose="02020603050405020304" pitchFamily="18" charset="0"/>
            </a:endParaRPr>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47800" y="35511"/>
            <a:ext cx="1676400" cy="1676400"/>
          </a:xfrm>
          <a:prstGeom prst="rect">
            <a:avLst/>
          </a:prstGeom>
        </p:spPr>
      </p:pic>
      <p:graphicFrame>
        <p:nvGraphicFramePr>
          <p:cNvPr id="7" name="Chart 6"/>
          <p:cNvGraphicFramePr>
            <a:graphicFrameLocks/>
          </p:cNvGraphicFramePr>
          <p:nvPr>
            <p:extLst>
              <p:ext uri="{D42A27DB-BD31-4B8C-83A1-F6EECF244321}">
                <p14:modId xmlns:p14="http://schemas.microsoft.com/office/powerpoint/2010/main" val="1377945932"/>
              </p:ext>
            </p:extLst>
          </p:nvPr>
        </p:nvGraphicFramePr>
        <p:xfrm>
          <a:off x="2667000" y="1981200"/>
          <a:ext cx="6324600" cy="4495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63148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629400" y="-1"/>
            <a:ext cx="2514600" cy="802689"/>
          </a:xfrm>
          <a:solidFill>
            <a:schemeClr val="accent2"/>
          </a:solidFill>
          <a:ln/>
        </p:spPr>
        <p:style>
          <a:lnRef idx="1">
            <a:schemeClr val="accent5"/>
          </a:lnRef>
          <a:fillRef idx="3">
            <a:schemeClr val="accent5"/>
          </a:fillRef>
          <a:effectRef idx="2">
            <a:schemeClr val="accent5"/>
          </a:effectRef>
          <a:fontRef idx="minor">
            <a:schemeClr val="lt1"/>
          </a:fontRef>
        </p:style>
        <p:txBody>
          <a:bodyPr>
            <a:normAutofit fontScale="55000" lnSpcReduction="20000"/>
          </a:bodyPr>
          <a:lstStyle/>
          <a:p>
            <a:pPr marL="109537" indent="0">
              <a:buNone/>
            </a:pPr>
            <a:r>
              <a:rPr lang="en-US" sz="2400" b="1" dirty="0" smtClean="0">
                <a:latin typeface="Times New Roman" panose="02020603050405020304" pitchFamily="18" charset="0"/>
                <a:cs typeface="Times New Roman" panose="02020603050405020304" pitchFamily="18" charset="0"/>
              </a:rPr>
              <a:t>    </a:t>
            </a:r>
            <a:r>
              <a:rPr lang="en-US" sz="2400" b="1" dirty="0" smtClean="0">
                <a:latin typeface="Cambria" panose="02040503050406030204" pitchFamily="18" charset="0"/>
                <a:cs typeface="Times New Roman" panose="02020603050405020304" pitchFamily="18" charset="0"/>
              </a:rPr>
              <a:t>INCOME</a:t>
            </a:r>
          </a:p>
          <a:p>
            <a:pPr marL="109537" indent="0">
              <a:buNone/>
            </a:pPr>
            <a:r>
              <a:rPr lang="en-US" sz="2400" b="1" dirty="0" smtClean="0">
                <a:latin typeface="Cambria" panose="02040503050406030204" pitchFamily="18" charset="0"/>
                <a:cs typeface="Times New Roman" panose="02020603050405020304" pitchFamily="18" charset="0"/>
              </a:rPr>
              <a:t>STATEMENT</a:t>
            </a:r>
            <a:r>
              <a:rPr lang="en-US" sz="2100" b="1" dirty="0" smtClean="0">
                <a:latin typeface="Cambria" panose="02040503050406030204" pitchFamily="18" charset="0"/>
              </a:rPr>
              <a:t> </a:t>
            </a:r>
          </a:p>
          <a:p>
            <a:pPr marL="109537" indent="0">
              <a:buNone/>
            </a:pPr>
            <a:r>
              <a:rPr lang="en-US" b="1" dirty="0"/>
              <a:t> </a:t>
            </a:r>
            <a:r>
              <a:rPr lang="en-US" b="1" dirty="0" smtClean="0"/>
              <a:t> </a:t>
            </a:r>
            <a:endParaRPr lang="en-US" b="1" dirty="0"/>
          </a:p>
        </p:txBody>
      </p:sp>
      <p:sp>
        <p:nvSpPr>
          <p:cNvPr id="5" name="Slide Number Placeholder 4"/>
          <p:cNvSpPr>
            <a:spLocks noGrp="1"/>
          </p:cNvSpPr>
          <p:nvPr>
            <p:ph type="sldNum" sz="quarter" idx="12"/>
          </p:nvPr>
        </p:nvSpPr>
        <p:spPr/>
        <p:txBody>
          <a:bodyPr/>
          <a:lstStyle/>
          <a:p>
            <a:pPr>
              <a:defRPr/>
            </a:pPr>
            <a:fld id="{9C419AD8-61AE-4595-AD10-E8E57B95950B}" type="slidenum">
              <a:rPr lang="en-US" smtClean="0"/>
              <a:pPr>
                <a:defRPr/>
              </a:pPr>
              <a:t>5</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332890985"/>
              </p:ext>
            </p:extLst>
          </p:nvPr>
        </p:nvGraphicFramePr>
        <p:xfrm>
          <a:off x="2819400" y="914400"/>
          <a:ext cx="6194425" cy="5723001"/>
        </p:xfrm>
        <a:graphic>
          <a:graphicData uri="http://schemas.openxmlformats.org/drawingml/2006/table">
            <a:tbl>
              <a:tblPr firstRow="1" firstCol="1" bandRow="1">
                <a:tableStyleId>{5C22544A-7EE6-4342-B048-85BDC9FD1C3A}</a:tableStyleId>
              </a:tblPr>
              <a:tblGrid>
                <a:gridCol w="3303694"/>
                <a:gridCol w="1199554"/>
                <a:gridCol w="432627"/>
                <a:gridCol w="1258550"/>
              </a:tblGrid>
              <a:tr h="303432">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June-2020 (Reviewed)</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June-2019 </a:t>
                      </a:r>
                    </a:p>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(Reviewed)</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7319">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a:solidFill>
                            <a:schemeClr val="tx1"/>
                          </a:solidFill>
                          <a:effectLst/>
                          <a:latin typeface="Cambria" panose="02040503050406030204" pitchFamily="18" charset="0"/>
                          <a:cs typeface="Times New Roman" panose="02020603050405020304" pitchFamily="18" charset="0"/>
                        </a:rPr>
                        <a:t>(QAR 000)</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a:solidFill>
                            <a:schemeClr val="tx1"/>
                          </a:solidFill>
                          <a:effectLst/>
                          <a:latin typeface="Cambria" panose="02040503050406030204" pitchFamily="18" charset="0"/>
                          <a:cs typeface="Times New Roman" panose="02020603050405020304" pitchFamily="18" charset="0"/>
                        </a:rPr>
                        <a:t>(QAR 000)</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7319">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207319">
                <a:tc>
                  <a:txBody>
                    <a:bodyPr/>
                    <a:lstStyle/>
                    <a:p>
                      <a:pPr marL="0" marR="0" algn="just">
                        <a:lnSpc>
                          <a:spcPct val="107000"/>
                        </a:lnSpc>
                        <a:spcBef>
                          <a:spcPts val="0"/>
                        </a:spcBef>
                        <a:spcAft>
                          <a:spcPts val="0"/>
                        </a:spcAft>
                      </a:pPr>
                      <a:r>
                        <a:rPr lang="en-US" sz="1300" b="0" dirty="0">
                          <a:solidFill>
                            <a:schemeClr val="tx1"/>
                          </a:solidFill>
                          <a:effectLst/>
                          <a:latin typeface="Cambria" panose="02040503050406030204" pitchFamily="18" charset="0"/>
                          <a:cs typeface="Times New Roman" panose="02020603050405020304" pitchFamily="18" charset="0"/>
                        </a:rPr>
                        <a:t>Brokerage commission income</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12,865</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11,204</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7319">
                <a:tc>
                  <a:txBody>
                    <a:bodyPr/>
                    <a:lstStyle/>
                    <a:p>
                      <a:pPr marL="0" marR="0" algn="just">
                        <a:lnSpc>
                          <a:spcPct val="107000"/>
                        </a:lnSpc>
                        <a:spcBef>
                          <a:spcPts val="0"/>
                        </a:spcBef>
                        <a:spcAft>
                          <a:spcPts val="0"/>
                        </a:spcAft>
                      </a:pPr>
                      <a:r>
                        <a:rPr lang="en-US" sz="1300" b="0" dirty="0">
                          <a:solidFill>
                            <a:schemeClr val="tx1"/>
                          </a:solidFill>
                          <a:effectLst/>
                          <a:latin typeface="Cambria" panose="02040503050406030204" pitchFamily="18" charset="0"/>
                          <a:cs typeface="Times New Roman" panose="02020603050405020304" pitchFamily="18" charset="0"/>
                        </a:rPr>
                        <a:t>Brokerage commission expense</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u="sng" dirty="0" smtClean="0">
                          <a:solidFill>
                            <a:schemeClr val="tx1"/>
                          </a:solidFill>
                          <a:effectLst/>
                          <a:latin typeface="Cambria" panose="02040503050406030204" pitchFamily="18" charset="0"/>
                          <a:cs typeface="Times New Roman" panose="02020603050405020304" pitchFamily="18" charset="0"/>
                        </a:rPr>
                        <a:t>(5,067)</a:t>
                      </a:r>
                      <a:endParaRPr lang="en-US" sz="1300"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u="sng"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u="sng" dirty="0" smtClean="0">
                          <a:solidFill>
                            <a:schemeClr val="tx1"/>
                          </a:solidFill>
                          <a:effectLst/>
                          <a:latin typeface="Cambria" panose="02040503050406030204" pitchFamily="18" charset="0"/>
                          <a:cs typeface="Times New Roman" panose="02020603050405020304" pitchFamily="18" charset="0"/>
                        </a:rPr>
                        <a:t>(3,854)</a:t>
                      </a:r>
                      <a:endParaRPr lang="en-US" sz="1300"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7319">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207319">
                <a:tc>
                  <a:txBody>
                    <a:bodyPr/>
                    <a:lstStyle/>
                    <a:p>
                      <a:pPr marL="0" marR="0" algn="just">
                        <a:lnSpc>
                          <a:spcPct val="107000"/>
                        </a:lnSpc>
                        <a:spcBef>
                          <a:spcPts val="0"/>
                        </a:spcBef>
                        <a:spcAft>
                          <a:spcPts val="0"/>
                        </a:spcAft>
                      </a:pPr>
                      <a:r>
                        <a:rPr lang="en-US" sz="1300" dirty="0">
                          <a:solidFill>
                            <a:schemeClr val="tx1"/>
                          </a:solidFill>
                          <a:effectLst/>
                          <a:latin typeface="Cambria" panose="02040503050406030204" pitchFamily="18" charset="0"/>
                          <a:cs typeface="Times New Roman" panose="02020603050405020304" pitchFamily="18" charset="0"/>
                        </a:rPr>
                        <a:t>Net brokerage commission income</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b="1" u="none" dirty="0" smtClean="0">
                          <a:solidFill>
                            <a:schemeClr val="tx1"/>
                          </a:solidFill>
                          <a:effectLst/>
                          <a:latin typeface="Cambria" panose="02040503050406030204" pitchFamily="18" charset="0"/>
                          <a:cs typeface="Times New Roman" panose="02020603050405020304" pitchFamily="18" charset="0"/>
                        </a:rPr>
                        <a:t>7,798</a:t>
                      </a:r>
                      <a:endParaRPr lang="en-US" sz="1300" b="1" u="none"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1" u="none"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b="1" u="none" dirty="0" smtClean="0">
                          <a:solidFill>
                            <a:schemeClr val="tx1"/>
                          </a:solidFill>
                          <a:effectLst/>
                          <a:latin typeface="Cambria" panose="02040503050406030204" pitchFamily="18" charset="0"/>
                          <a:cs typeface="Times New Roman" panose="02020603050405020304" pitchFamily="18" charset="0"/>
                        </a:rPr>
                        <a:t>7,362</a:t>
                      </a:r>
                      <a:endParaRPr lang="en-US" sz="1300" b="1" u="none"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7319">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207319">
                <a:tc>
                  <a:txBody>
                    <a:bodyPr/>
                    <a:lstStyle/>
                    <a:p>
                      <a:pPr marL="0" marR="0" algn="just">
                        <a:lnSpc>
                          <a:spcPct val="107000"/>
                        </a:lnSpc>
                        <a:spcBef>
                          <a:spcPts val="0"/>
                        </a:spcBef>
                        <a:spcAft>
                          <a:spcPts val="0"/>
                        </a:spcAft>
                      </a:pPr>
                      <a:r>
                        <a:rPr lang="en-US" sz="1300" b="0" dirty="0">
                          <a:solidFill>
                            <a:schemeClr val="tx1"/>
                          </a:solidFill>
                          <a:effectLst/>
                          <a:latin typeface="Cambria" panose="02040503050406030204" pitchFamily="18" charset="0"/>
                          <a:cs typeface="Times New Roman" panose="02020603050405020304" pitchFamily="18" charset="0"/>
                        </a:rPr>
                        <a:t>Dividend income</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1,791</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3,278</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7319">
                <a:tc>
                  <a:txBody>
                    <a:bodyPr/>
                    <a:lstStyle/>
                    <a:p>
                      <a:pPr marL="0" marR="0" algn="just">
                        <a:lnSpc>
                          <a:spcPct val="107000"/>
                        </a:lnSpc>
                        <a:spcBef>
                          <a:spcPts val="0"/>
                        </a:spcBef>
                        <a:spcAft>
                          <a:spcPts val="0"/>
                        </a:spcAft>
                      </a:pPr>
                      <a:r>
                        <a:rPr lang="en-US" sz="1300" b="0" dirty="0">
                          <a:solidFill>
                            <a:schemeClr val="tx1"/>
                          </a:solidFill>
                          <a:effectLst/>
                          <a:latin typeface="Cambria" panose="02040503050406030204" pitchFamily="18" charset="0"/>
                          <a:cs typeface="Times New Roman" panose="02020603050405020304" pitchFamily="18" charset="0"/>
                        </a:rPr>
                        <a:t>Real estate income</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290</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3,156</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7319">
                <a:tc>
                  <a:txBody>
                    <a:bodyPr/>
                    <a:lstStyle/>
                    <a:p>
                      <a:pPr marL="0" marR="0" algn="just">
                        <a:lnSpc>
                          <a:spcPct val="107000"/>
                        </a:lnSpc>
                        <a:spcBef>
                          <a:spcPts val="0"/>
                        </a:spcBef>
                        <a:spcAft>
                          <a:spcPts val="0"/>
                        </a:spcAft>
                      </a:pPr>
                      <a:r>
                        <a:rPr lang="en-US" sz="1300" b="0" dirty="0">
                          <a:solidFill>
                            <a:schemeClr val="tx1"/>
                          </a:solidFill>
                          <a:effectLst/>
                          <a:latin typeface="Cambria" panose="02040503050406030204" pitchFamily="18" charset="0"/>
                          <a:cs typeface="Times New Roman" panose="02020603050405020304" pitchFamily="18" charset="0"/>
                        </a:rPr>
                        <a:t>Income from IT services</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100</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64</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7319">
                <a:tc>
                  <a:txBody>
                    <a:bodyPr/>
                    <a:lstStyle/>
                    <a:p>
                      <a:pPr marL="0" marR="0" algn="just">
                        <a:lnSpc>
                          <a:spcPct val="107000"/>
                        </a:lnSpc>
                        <a:spcBef>
                          <a:spcPts val="0"/>
                        </a:spcBef>
                        <a:spcAft>
                          <a:spcPts val="0"/>
                        </a:spcAft>
                      </a:pPr>
                      <a:r>
                        <a:rPr lang="en-US" sz="1300" b="0" dirty="0">
                          <a:solidFill>
                            <a:schemeClr val="tx1"/>
                          </a:solidFill>
                          <a:effectLst/>
                          <a:latin typeface="Cambria" panose="02040503050406030204" pitchFamily="18" charset="0"/>
                          <a:cs typeface="Times New Roman" panose="02020603050405020304" pitchFamily="18" charset="0"/>
                        </a:rPr>
                        <a:t>Interest income</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u="sng" dirty="0" smtClean="0">
                          <a:solidFill>
                            <a:schemeClr val="tx1"/>
                          </a:solidFill>
                          <a:effectLst/>
                          <a:latin typeface="Cambria" panose="02040503050406030204" pitchFamily="18" charset="0"/>
                          <a:cs typeface="Times New Roman" panose="02020603050405020304" pitchFamily="18" charset="0"/>
                        </a:rPr>
                        <a:t>611</a:t>
                      </a:r>
                      <a:endParaRPr lang="en-US" sz="1300"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u="sng"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u="sng" dirty="0" smtClean="0">
                          <a:solidFill>
                            <a:schemeClr val="tx1"/>
                          </a:solidFill>
                          <a:effectLst/>
                          <a:latin typeface="Cambria" panose="02040503050406030204" pitchFamily="18" charset="0"/>
                          <a:cs typeface="Times New Roman" panose="02020603050405020304" pitchFamily="18" charset="0"/>
                        </a:rPr>
                        <a:t>1,000</a:t>
                      </a:r>
                      <a:endParaRPr lang="en-US" sz="1300"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7319">
                <a:tc>
                  <a:txBody>
                    <a:bodyPr/>
                    <a:lstStyle/>
                    <a:p>
                      <a:pPr>
                        <a:lnSpc>
                          <a:spcPct val="107000"/>
                        </a:lnSpc>
                      </a:pPr>
                      <a:endParaRPr lang="en-US" sz="130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a:solidFill>
                            <a:schemeClr val="tx1"/>
                          </a:solidFill>
                          <a:effectLst/>
                          <a:latin typeface="Cambria" panose="02040503050406030204" pitchFamily="18" charset="0"/>
                          <a:cs typeface="Times New Roman" panose="02020603050405020304" pitchFamily="18" charset="0"/>
                        </a:rPr>
                        <a:t> </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207319">
                <a:tc>
                  <a:txBody>
                    <a:bodyPr/>
                    <a:lstStyle/>
                    <a:p>
                      <a:pPr marL="0" marR="0" algn="just">
                        <a:lnSpc>
                          <a:spcPct val="107000"/>
                        </a:lnSpc>
                        <a:spcBef>
                          <a:spcPts val="0"/>
                        </a:spcBef>
                        <a:spcAft>
                          <a:spcPts val="0"/>
                        </a:spcAft>
                      </a:pPr>
                      <a:r>
                        <a:rPr lang="en-US" sz="1300" dirty="0">
                          <a:solidFill>
                            <a:schemeClr val="tx1"/>
                          </a:solidFill>
                          <a:effectLst/>
                          <a:latin typeface="Cambria" panose="02040503050406030204" pitchFamily="18" charset="0"/>
                          <a:cs typeface="Times New Roman" panose="02020603050405020304" pitchFamily="18" charset="0"/>
                        </a:rPr>
                        <a:t>Net operating income</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b="1" dirty="0" smtClean="0">
                          <a:solidFill>
                            <a:schemeClr val="tx1"/>
                          </a:solidFill>
                          <a:effectLst/>
                          <a:latin typeface="Cambria" panose="02040503050406030204" pitchFamily="18" charset="0"/>
                          <a:cs typeface="Times New Roman" panose="02020603050405020304" pitchFamily="18" charset="0"/>
                        </a:rPr>
                        <a:t>10,590</a:t>
                      </a:r>
                      <a:endParaRPr lang="en-US" sz="1300" b="1"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1"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b="1" dirty="0" smtClean="0">
                          <a:solidFill>
                            <a:schemeClr val="tx1"/>
                          </a:solidFill>
                          <a:effectLst/>
                          <a:latin typeface="Cambria" panose="02040503050406030204" pitchFamily="18" charset="0"/>
                          <a:cs typeface="Times New Roman" panose="02020603050405020304" pitchFamily="18" charset="0"/>
                        </a:rPr>
                        <a:t>14,860</a:t>
                      </a:r>
                      <a:endParaRPr lang="en-US" sz="1300" b="1"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7319">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207319">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cs typeface="Times New Roman" panose="02020603050405020304" pitchFamily="18" charset="0"/>
                        </a:rPr>
                        <a:t>Penalty</a:t>
                      </a:r>
                      <a:r>
                        <a:rPr lang="en-US" sz="1300" b="0" baseline="0" dirty="0" smtClean="0">
                          <a:solidFill>
                            <a:schemeClr val="tx1"/>
                          </a:solidFill>
                          <a:effectLst/>
                          <a:latin typeface="Cambria" panose="02040503050406030204" pitchFamily="18" charset="0"/>
                          <a:cs typeface="Times New Roman" panose="02020603050405020304" pitchFamily="18" charset="0"/>
                        </a:rPr>
                        <a:t> reversals (charges)</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4,800</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(5,200)</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7319">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cs typeface="Times New Roman" panose="02020603050405020304" pitchFamily="18" charset="0"/>
                        </a:rPr>
                        <a:t>Fair value gain</a:t>
                      </a:r>
                      <a:r>
                        <a:rPr lang="en-US" sz="1300" b="0" baseline="0" dirty="0" smtClean="0">
                          <a:solidFill>
                            <a:schemeClr val="tx1"/>
                          </a:solidFill>
                          <a:effectLst/>
                          <a:latin typeface="Cambria" panose="02040503050406030204" pitchFamily="18" charset="0"/>
                          <a:cs typeface="Times New Roman" panose="02020603050405020304" pitchFamily="18" charset="0"/>
                        </a:rPr>
                        <a:t> on investment securities</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574</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7319">
                <a:tc>
                  <a:txBody>
                    <a:bodyPr/>
                    <a:lstStyle/>
                    <a:p>
                      <a:pPr marL="0" marR="0" algn="just">
                        <a:lnSpc>
                          <a:spcPct val="107000"/>
                        </a:lnSpc>
                        <a:spcBef>
                          <a:spcPts val="0"/>
                        </a:spcBef>
                        <a:spcAft>
                          <a:spcPts val="0"/>
                        </a:spcAft>
                      </a:pPr>
                      <a:r>
                        <a:rPr lang="en-US" sz="1300" b="0" dirty="0">
                          <a:solidFill>
                            <a:schemeClr val="tx1"/>
                          </a:solidFill>
                          <a:effectLst/>
                          <a:latin typeface="Cambria" panose="02040503050406030204" pitchFamily="18" charset="0"/>
                          <a:cs typeface="Times New Roman" panose="02020603050405020304" pitchFamily="18" charset="0"/>
                        </a:rPr>
                        <a:t>General and administrative expenses</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a:t>
                      </a:r>
                      <a:r>
                        <a:rPr lang="en-GB" sz="1300" dirty="0" smtClean="0">
                          <a:solidFill>
                            <a:schemeClr val="tx1"/>
                          </a:solidFill>
                          <a:effectLst/>
                          <a:latin typeface="Cambria" panose="02040503050406030204" pitchFamily="18" charset="0"/>
                          <a:cs typeface="Times New Roman" panose="02020603050405020304" pitchFamily="18" charset="0"/>
                        </a:rPr>
                        <a:t>12,499)</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(12,675)</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7319">
                <a:tc>
                  <a:txBody>
                    <a:bodyPr/>
                    <a:lstStyle/>
                    <a:p>
                      <a:pPr marL="0" marR="0" algn="just">
                        <a:lnSpc>
                          <a:spcPct val="107000"/>
                        </a:lnSpc>
                        <a:spcBef>
                          <a:spcPts val="0"/>
                        </a:spcBef>
                        <a:spcAft>
                          <a:spcPts val="0"/>
                        </a:spcAft>
                      </a:pPr>
                      <a:r>
                        <a:rPr lang="en-US" sz="1300" b="0" dirty="0">
                          <a:solidFill>
                            <a:schemeClr val="tx1"/>
                          </a:solidFill>
                          <a:effectLst/>
                          <a:latin typeface="Cambria" panose="02040503050406030204" pitchFamily="18" charset="0"/>
                          <a:cs typeface="Times New Roman" panose="02020603050405020304" pitchFamily="18" charset="0"/>
                        </a:rPr>
                        <a:t>Depreciation and amortization  </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u="none" dirty="0" smtClean="0">
                          <a:solidFill>
                            <a:schemeClr val="tx1"/>
                          </a:solidFill>
                          <a:effectLst/>
                          <a:latin typeface="Cambria" panose="02040503050406030204" pitchFamily="18" charset="0"/>
                          <a:cs typeface="Times New Roman" panose="02020603050405020304" pitchFamily="18" charset="0"/>
                        </a:rPr>
                        <a:t>(1,410)</a:t>
                      </a:r>
                      <a:endParaRPr lang="en-US" sz="1300" u="none"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u="sng"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u="none" dirty="0" smtClean="0">
                          <a:solidFill>
                            <a:schemeClr val="tx1"/>
                          </a:solidFill>
                          <a:effectLst/>
                          <a:latin typeface="Cambria" panose="02040503050406030204" pitchFamily="18" charset="0"/>
                          <a:cs typeface="Times New Roman" panose="02020603050405020304" pitchFamily="18" charset="0"/>
                        </a:rPr>
                        <a:t>(926)</a:t>
                      </a:r>
                      <a:endParaRPr lang="en-US" sz="1300" u="none"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7319">
                <a:tc>
                  <a:txBody>
                    <a:bodyPr/>
                    <a:lstStyle/>
                    <a:p>
                      <a:pPr marL="0" marR="0" algn="just">
                        <a:lnSpc>
                          <a:spcPct val="107000"/>
                        </a:lnSpc>
                        <a:spcBef>
                          <a:spcPts val="0"/>
                        </a:spcBef>
                        <a:spcAft>
                          <a:spcPts val="0"/>
                        </a:spcAft>
                      </a:pPr>
                      <a:endParaRPr lang="en-GB" sz="1300" dirty="0" smtClean="0">
                        <a:solidFill>
                          <a:schemeClr val="tx1"/>
                        </a:solidFill>
                        <a:effectLst/>
                        <a:latin typeface="Cambria" panose="02040503050406030204" pitchFamily="18" charset="0"/>
                        <a:cs typeface="Times New Roman" panose="02020603050405020304" pitchFamily="18" charset="0"/>
                      </a:endParaRPr>
                    </a:p>
                    <a:p>
                      <a:pPr marL="0" marR="0" algn="just">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Profit (loss) </a:t>
                      </a:r>
                      <a:r>
                        <a:rPr lang="en-GB" sz="1300" dirty="0">
                          <a:solidFill>
                            <a:schemeClr val="tx1"/>
                          </a:solidFill>
                          <a:effectLst/>
                          <a:latin typeface="Cambria" panose="02040503050406030204" pitchFamily="18" charset="0"/>
                          <a:cs typeface="Times New Roman" panose="02020603050405020304" pitchFamily="18" charset="0"/>
                        </a:rPr>
                        <a:t>for the period</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endParaRPr lang="en-US" sz="1300" b="1" dirty="0" smtClean="0">
                        <a:solidFill>
                          <a:schemeClr val="tx1"/>
                        </a:solidFill>
                        <a:effectLst/>
                        <a:latin typeface="Cambria" panose="02040503050406030204" pitchFamily="18" charset="0"/>
                        <a:cs typeface="Times New Roman" panose="02020603050405020304" pitchFamily="18" charset="0"/>
                      </a:endParaRPr>
                    </a:p>
                    <a:p>
                      <a:pPr marL="0" marR="0" algn="ctr">
                        <a:lnSpc>
                          <a:spcPct val="107000"/>
                        </a:lnSpc>
                        <a:spcBef>
                          <a:spcPts val="0"/>
                        </a:spcBef>
                        <a:spcAft>
                          <a:spcPts val="0"/>
                        </a:spcAft>
                      </a:pPr>
                      <a:r>
                        <a:rPr lang="en-US" sz="1300" b="1" dirty="0" smtClean="0">
                          <a:solidFill>
                            <a:schemeClr val="tx1"/>
                          </a:solidFill>
                          <a:effectLst/>
                          <a:latin typeface="Cambria" panose="02040503050406030204" pitchFamily="18" charset="0"/>
                          <a:cs typeface="Times New Roman" panose="02020603050405020304" pitchFamily="18" charset="0"/>
                        </a:rPr>
                        <a:t>2,055</a:t>
                      </a:r>
                      <a:endParaRPr lang="en-US" sz="1300" b="1"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1"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endParaRPr lang="en-US" sz="1300" b="1" dirty="0" smtClean="0">
                        <a:solidFill>
                          <a:schemeClr val="tx1"/>
                        </a:solidFill>
                        <a:effectLst/>
                        <a:latin typeface="Cambria" panose="02040503050406030204" pitchFamily="18" charset="0"/>
                        <a:cs typeface="Times New Roman" panose="02020603050405020304" pitchFamily="18" charset="0"/>
                      </a:endParaRPr>
                    </a:p>
                    <a:p>
                      <a:pPr marL="0" marR="0" algn="ctr">
                        <a:lnSpc>
                          <a:spcPct val="107000"/>
                        </a:lnSpc>
                        <a:spcBef>
                          <a:spcPts val="0"/>
                        </a:spcBef>
                        <a:spcAft>
                          <a:spcPts val="0"/>
                        </a:spcAft>
                      </a:pPr>
                      <a:r>
                        <a:rPr lang="en-US" sz="1300" b="1" dirty="0" smtClean="0">
                          <a:solidFill>
                            <a:schemeClr val="tx1"/>
                          </a:solidFill>
                          <a:effectLst/>
                          <a:latin typeface="Cambria" panose="02040503050406030204" pitchFamily="18" charset="0"/>
                          <a:cs typeface="Times New Roman" panose="02020603050405020304" pitchFamily="18" charset="0"/>
                        </a:rPr>
                        <a:t>(3,941)</a:t>
                      </a:r>
                      <a:endParaRPr lang="en-US" sz="1300" b="1"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7319">
                <a:tc>
                  <a:txBody>
                    <a:bodyPr/>
                    <a:lstStyle/>
                    <a:p>
                      <a:pPr marL="0" marR="0" algn="just">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Attributable</a:t>
                      </a:r>
                      <a:r>
                        <a:rPr lang="en-US" sz="130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 to:</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endParaRPr lang="en-US" sz="1300" b="1"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1"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endParaRPr lang="en-US" sz="1300" b="1"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7319">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Owners of</a:t>
                      </a:r>
                      <a:r>
                        <a:rPr lang="en-US" sz="1300" b="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 the parent</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2,292</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(3,681)</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7319">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Non-controlling</a:t>
                      </a:r>
                      <a:r>
                        <a:rPr lang="en-US" sz="1300" b="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 interests</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(237)</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(260)</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7319">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207319">
                <a:tc>
                  <a:txBody>
                    <a:bodyPr/>
                    <a:lstStyle/>
                    <a:p>
                      <a:pPr marL="0" marR="0" algn="just">
                        <a:lnSpc>
                          <a:spcPct val="107000"/>
                        </a:lnSpc>
                        <a:spcBef>
                          <a:spcPts val="0"/>
                        </a:spcBef>
                        <a:spcAft>
                          <a:spcPts val="0"/>
                        </a:spcAft>
                      </a:pPr>
                      <a:r>
                        <a:rPr lang="en-GB" sz="1300" dirty="0">
                          <a:solidFill>
                            <a:schemeClr val="tx1"/>
                          </a:solidFill>
                          <a:effectLst/>
                          <a:latin typeface="Cambria" panose="02040503050406030204" pitchFamily="18" charset="0"/>
                          <a:cs typeface="Times New Roman" panose="02020603050405020304" pitchFamily="18" charset="0"/>
                        </a:rPr>
                        <a:t>EARNINGS  PER SHARE (QR)</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0.008</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(0.013)</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bl>
          </a:graphicData>
        </a:graphic>
      </p:graphicFrame>
      <p:sp>
        <p:nvSpPr>
          <p:cNvPr id="8" name="TextBox 7"/>
          <p:cNvSpPr txBox="1"/>
          <p:nvPr/>
        </p:nvSpPr>
        <p:spPr>
          <a:xfrm>
            <a:off x="5517472" y="6611779"/>
            <a:ext cx="3657600" cy="246221"/>
          </a:xfrm>
          <a:prstGeom prst="rect">
            <a:avLst/>
          </a:prstGeom>
          <a:noFill/>
        </p:spPr>
        <p:txBody>
          <a:bodyPr wrap="square" rtlCol="0">
            <a:spAutoFit/>
          </a:bodyPr>
          <a:lstStyle/>
          <a:p>
            <a:r>
              <a:rPr lang="en-US" sz="1000" dirty="0" smtClean="0">
                <a:latin typeface="Times New Roman" panose="02020603050405020304" pitchFamily="18" charset="0"/>
                <a:cs typeface="Times New Roman" panose="02020603050405020304" pitchFamily="18" charset="0"/>
              </a:rPr>
              <a:t>                                      </a:t>
            </a:r>
            <a:r>
              <a:rPr lang="en-US" sz="1000" dirty="0" smtClean="0">
                <a:latin typeface="Cambria" panose="02040503050406030204" pitchFamily="18" charset="0"/>
                <a:cs typeface="Times New Roman" panose="02020603050405020304" pitchFamily="18" charset="0"/>
              </a:rPr>
              <a:t>Dlala Holding- IR Presentation (Q2-2020)</a:t>
            </a:r>
            <a:endParaRPr lang="en-US" sz="1000" dirty="0">
              <a:latin typeface="Cambria" panose="02040503050406030204" pitchFamily="18" charset="0"/>
              <a:cs typeface="Times New Roman" panose="02020603050405020304" pitchFamily="18" charset="0"/>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19200" y="0"/>
            <a:ext cx="1676400" cy="1676400"/>
          </a:xfrm>
          <a:prstGeom prst="rect">
            <a:avLst/>
          </a:prstGeom>
        </p:spPr>
      </p:pic>
    </p:spTree>
    <p:extLst>
      <p:ext uri="{BB962C8B-B14F-4D97-AF65-F5344CB8AC3E}">
        <p14:creationId xmlns:p14="http://schemas.microsoft.com/office/powerpoint/2010/main" val="25372890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15000" y="91736"/>
            <a:ext cx="2438400" cy="937135"/>
          </a:xfrm>
          <a:solidFill>
            <a:schemeClr val="accent2"/>
          </a:solidFill>
          <a:ln/>
        </p:spPr>
        <p:style>
          <a:lnRef idx="1">
            <a:schemeClr val="accent5"/>
          </a:lnRef>
          <a:fillRef idx="3">
            <a:schemeClr val="accent5"/>
          </a:fillRef>
          <a:effectRef idx="2">
            <a:schemeClr val="accent5"/>
          </a:effectRef>
          <a:fontRef idx="minor">
            <a:schemeClr val="lt1"/>
          </a:fontRef>
        </p:style>
        <p:txBody>
          <a:bodyPr>
            <a:normAutofit fontScale="85000" lnSpcReduction="20000"/>
          </a:bodyPr>
          <a:lstStyle/>
          <a:p>
            <a:pPr marL="109537" indent="0">
              <a:buNone/>
            </a:pPr>
            <a:r>
              <a:rPr lang="en-US" b="1" dirty="0" smtClean="0">
                <a:latin typeface="Cambria" panose="02040503050406030204" pitchFamily="18" charset="0"/>
                <a:cs typeface="Times New Roman" panose="02020603050405020304" pitchFamily="18" charset="0"/>
              </a:rPr>
              <a:t>FINANCIAL</a:t>
            </a:r>
          </a:p>
          <a:p>
            <a:pPr marL="109537" indent="0">
              <a:buNone/>
            </a:pPr>
            <a:r>
              <a:rPr lang="en-US" b="1" dirty="0" smtClean="0">
                <a:latin typeface="Cambria" panose="02040503050406030204" pitchFamily="18" charset="0"/>
                <a:cs typeface="Times New Roman" panose="02020603050405020304" pitchFamily="18" charset="0"/>
              </a:rPr>
              <a:t>  POSITION</a:t>
            </a:r>
            <a:r>
              <a:rPr lang="en-US" b="1" dirty="0" smtClean="0">
                <a:latin typeface="Cambria" panose="02040503050406030204" pitchFamily="18" charset="0"/>
              </a:rPr>
              <a:t> </a:t>
            </a:r>
          </a:p>
          <a:p>
            <a:pPr marL="109537" indent="0">
              <a:buNone/>
            </a:pPr>
            <a:r>
              <a:rPr lang="en-US" b="1" dirty="0"/>
              <a:t> </a:t>
            </a:r>
            <a:r>
              <a:rPr lang="en-US" b="1" dirty="0" smtClean="0"/>
              <a:t> </a:t>
            </a:r>
            <a:endParaRPr lang="en-US" b="1" dirty="0"/>
          </a:p>
        </p:txBody>
      </p:sp>
      <p:sp>
        <p:nvSpPr>
          <p:cNvPr id="5" name="Slide Number Placeholder 4"/>
          <p:cNvSpPr>
            <a:spLocks noGrp="1"/>
          </p:cNvSpPr>
          <p:nvPr>
            <p:ph type="sldNum" sz="quarter" idx="12"/>
          </p:nvPr>
        </p:nvSpPr>
        <p:spPr/>
        <p:txBody>
          <a:bodyPr/>
          <a:lstStyle/>
          <a:p>
            <a:pPr>
              <a:defRPr/>
            </a:pPr>
            <a:fld id="{9C419AD8-61AE-4595-AD10-E8E57B95950B}" type="slidenum">
              <a:rPr lang="en-US" smtClean="0"/>
              <a:pPr>
                <a:defRPr/>
              </a:pPr>
              <a:t>6</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270102903"/>
              </p:ext>
            </p:extLst>
          </p:nvPr>
        </p:nvGraphicFramePr>
        <p:xfrm>
          <a:off x="2362201" y="1143003"/>
          <a:ext cx="6651624" cy="5219405"/>
        </p:xfrm>
        <a:graphic>
          <a:graphicData uri="http://schemas.openxmlformats.org/drawingml/2006/table">
            <a:tbl>
              <a:tblPr firstRow="1" firstCol="1" bandRow="1">
                <a:tableStyleId>{5C22544A-7EE6-4342-B048-85BDC9FD1C3A}</a:tableStyleId>
              </a:tblPr>
              <a:tblGrid>
                <a:gridCol w="3547534"/>
                <a:gridCol w="1288092"/>
                <a:gridCol w="464558"/>
                <a:gridCol w="1351440"/>
              </a:tblGrid>
              <a:tr h="309923">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June-2020 (Reviewed)</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Dec-2019 </a:t>
                      </a:r>
                    </a:p>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(Audited)</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83210">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a:solidFill>
                            <a:schemeClr val="tx1"/>
                          </a:solidFill>
                          <a:effectLst/>
                          <a:latin typeface="Cambria" panose="02040503050406030204" pitchFamily="18" charset="0"/>
                          <a:cs typeface="Times New Roman" panose="02020603050405020304" pitchFamily="18" charset="0"/>
                        </a:rPr>
                        <a:t>(QAR 000)</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a:solidFill>
                            <a:schemeClr val="tx1"/>
                          </a:solidFill>
                          <a:effectLst/>
                          <a:latin typeface="Cambria" panose="02040503050406030204" pitchFamily="18" charset="0"/>
                          <a:cs typeface="Times New Roman" panose="02020603050405020304" pitchFamily="18" charset="0"/>
                        </a:rPr>
                        <a:t>(QAR 000)</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83210">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283210">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cs typeface="Times New Roman" panose="02020603050405020304" pitchFamily="18" charset="0"/>
                        </a:rPr>
                        <a:t>Current</a:t>
                      </a:r>
                      <a:r>
                        <a:rPr lang="en-US" sz="1300" b="0" baseline="0" dirty="0" smtClean="0">
                          <a:solidFill>
                            <a:schemeClr val="tx1"/>
                          </a:solidFill>
                          <a:effectLst/>
                          <a:latin typeface="Cambria" panose="02040503050406030204" pitchFamily="18" charset="0"/>
                          <a:cs typeface="Times New Roman" panose="02020603050405020304" pitchFamily="18" charset="0"/>
                        </a:rPr>
                        <a:t> Assets</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574,576</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391,672</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83210">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cs typeface="Times New Roman" panose="02020603050405020304" pitchFamily="18" charset="0"/>
                        </a:rPr>
                        <a:t>Non-Current</a:t>
                      </a:r>
                      <a:r>
                        <a:rPr lang="en-US" sz="1300" b="0" baseline="0" dirty="0" smtClean="0">
                          <a:solidFill>
                            <a:schemeClr val="tx1"/>
                          </a:solidFill>
                          <a:effectLst/>
                          <a:latin typeface="Cambria" panose="02040503050406030204" pitchFamily="18" charset="0"/>
                          <a:cs typeface="Times New Roman" panose="02020603050405020304" pitchFamily="18" charset="0"/>
                        </a:rPr>
                        <a:t> Assets</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u="none"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104,083</a:t>
                      </a:r>
                      <a:endParaRPr lang="en-US" sz="1300" u="none"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u="none"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u="none"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109,880</a:t>
                      </a:r>
                      <a:endParaRPr lang="en-US" sz="1300" u="none"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83210">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283210">
                <a:tc>
                  <a:txBody>
                    <a:bodyPr/>
                    <a:lstStyle/>
                    <a:p>
                      <a:pPr marL="0" marR="0" algn="just">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TOTAL</a:t>
                      </a:r>
                      <a:r>
                        <a:rPr lang="en-US" sz="1300" baseline="0" dirty="0" smtClean="0">
                          <a:solidFill>
                            <a:schemeClr val="tx1"/>
                          </a:solidFill>
                          <a:effectLst/>
                          <a:latin typeface="Cambria" panose="02040503050406030204" pitchFamily="18" charset="0"/>
                          <a:cs typeface="Times New Roman" panose="02020603050405020304" pitchFamily="18" charset="0"/>
                        </a:rPr>
                        <a:t> ASSETS</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678,659</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1" u="sng"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501,552</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83210">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283210">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cs typeface="Times New Roman" panose="02020603050405020304" pitchFamily="18" charset="0"/>
                        </a:rPr>
                        <a:t>Current</a:t>
                      </a:r>
                      <a:r>
                        <a:rPr lang="en-US" sz="1300" b="0" baseline="0" dirty="0" smtClean="0">
                          <a:solidFill>
                            <a:schemeClr val="tx1"/>
                          </a:solidFill>
                          <a:effectLst/>
                          <a:latin typeface="Cambria" panose="02040503050406030204" pitchFamily="18" charset="0"/>
                          <a:cs typeface="Times New Roman" panose="02020603050405020304" pitchFamily="18" charset="0"/>
                        </a:rPr>
                        <a:t> Liabilities </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474,786</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299,448</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83210">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cs typeface="Times New Roman" panose="02020603050405020304" pitchFamily="18" charset="0"/>
                        </a:rPr>
                        <a:t>Non-Current</a:t>
                      </a:r>
                      <a:r>
                        <a:rPr lang="en-US" sz="1300" b="0" baseline="0" dirty="0" smtClean="0">
                          <a:solidFill>
                            <a:schemeClr val="tx1"/>
                          </a:solidFill>
                          <a:effectLst/>
                          <a:latin typeface="Cambria" panose="02040503050406030204" pitchFamily="18" charset="0"/>
                          <a:cs typeface="Times New Roman" panose="02020603050405020304" pitchFamily="18" charset="0"/>
                        </a:rPr>
                        <a:t> Liability</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u="none"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4,360</a:t>
                      </a:r>
                      <a:endParaRPr lang="en-US" sz="1300" u="none"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u="none"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u="none"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4,568</a:t>
                      </a:r>
                      <a:endParaRPr lang="en-US" sz="1300" u="none"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83210">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283210">
                <a:tc>
                  <a:txBody>
                    <a:bodyPr/>
                    <a:lstStyle/>
                    <a:p>
                      <a:pPr marL="0" marR="0" algn="just">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TOTAL</a:t>
                      </a:r>
                      <a:r>
                        <a:rPr lang="en-US" sz="1300" baseline="0" dirty="0" smtClean="0">
                          <a:solidFill>
                            <a:schemeClr val="tx1"/>
                          </a:solidFill>
                          <a:effectLst/>
                          <a:latin typeface="Cambria" panose="02040503050406030204" pitchFamily="18" charset="0"/>
                          <a:cs typeface="Times New Roman" panose="02020603050405020304" pitchFamily="18" charset="0"/>
                        </a:rPr>
                        <a:t> LIABILITIES</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479,146</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1" u="sng"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304,016</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83210">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283210">
                <a:tc>
                  <a:txBody>
                    <a:bodyPr/>
                    <a:lstStyle/>
                    <a:p>
                      <a:pPr marL="0" marR="0" algn="just">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Equity attributable</a:t>
                      </a:r>
                      <a:r>
                        <a:rPr lang="en-US" sz="1300" baseline="0" dirty="0" smtClean="0">
                          <a:solidFill>
                            <a:schemeClr val="tx1"/>
                          </a:solidFill>
                          <a:effectLst/>
                          <a:latin typeface="Cambria" panose="02040503050406030204" pitchFamily="18" charset="0"/>
                          <a:cs typeface="Times New Roman" panose="02020603050405020304" pitchFamily="18" charset="0"/>
                        </a:rPr>
                        <a:t> to owners of the parent</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200,010</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1" u="sng"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197,796</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83210">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Non-controlling</a:t>
                      </a:r>
                      <a:r>
                        <a:rPr lang="en-US" sz="1300" b="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 interests</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0"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(497)</a:t>
                      </a:r>
                      <a:endParaRPr lang="en-US" sz="1300" b="0"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0" u="sng"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0"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(260)</a:t>
                      </a:r>
                      <a:endParaRPr lang="en-US" sz="1300" b="0"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547329">
                <a:tc>
                  <a:txBody>
                    <a:bodyPr/>
                    <a:lstStyle/>
                    <a:p>
                      <a:pPr marL="0" marR="0" algn="just">
                        <a:lnSpc>
                          <a:spcPct val="107000"/>
                        </a:lnSpc>
                        <a:spcBef>
                          <a:spcPts val="0"/>
                        </a:spcBef>
                        <a:spcAft>
                          <a:spcPts val="0"/>
                        </a:spcAft>
                      </a:pPr>
                      <a:endPar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Total</a:t>
                      </a:r>
                      <a:r>
                        <a:rPr lang="en-US" sz="130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 Equity </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endPar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199,513</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1" u="sng"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endPar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197,536</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83210">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bl>
          </a:graphicData>
        </a:graphic>
      </p:graphicFrame>
      <p:sp>
        <p:nvSpPr>
          <p:cNvPr id="8" name="TextBox 7"/>
          <p:cNvSpPr txBox="1"/>
          <p:nvPr/>
        </p:nvSpPr>
        <p:spPr>
          <a:xfrm>
            <a:off x="5562600" y="6611779"/>
            <a:ext cx="3657600" cy="246221"/>
          </a:xfrm>
          <a:prstGeom prst="rect">
            <a:avLst/>
          </a:prstGeom>
          <a:noFill/>
        </p:spPr>
        <p:txBody>
          <a:bodyPr wrap="square" rtlCol="0">
            <a:spAutoFit/>
          </a:bodyPr>
          <a:lstStyle/>
          <a:p>
            <a:r>
              <a:rPr lang="en-US" sz="1000" dirty="0" smtClean="0">
                <a:latin typeface="Times New Roman" panose="02020603050405020304" pitchFamily="18" charset="0"/>
                <a:cs typeface="Times New Roman" panose="02020603050405020304" pitchFamily="18" charset="0"/>
              </a:rPr>
              <a:t>                                      </a:t>
            </a:r>
            <a:r>
              <a:rPr lang="en-US" sz="1000" dirty="0" smtClean="0">
                <a:latin typeface="Cambria" panose="02040503050406030204" pitchFamily="18" charset="0"/>
                <a:cs typeface="Times New Roman" panose="02020603050405020304" pitchFamily="18" charset="0"/>
              </a:rPr>
              <a:t>Dlala Holding- IR Presentation (Q2-2020)</a:t>
            </a:r>
            <a:endParaRPr lang="en-US" sz="1000" dirty="0">
              <a:latin typeface="Cambria" panose="02040503050406030204" pitchFamily="18" charset="0"/>
              <a:cs typeface="Times New Roman" panose="02020603050405020304" pitchFamily="18" charset="0"/>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19200" y="0"/>
            <a:ext cx="1676400" cy="1676400"/>
          </a:xfrm>
          <a:prstGeom prst="rect">
            <a:avLst/>
          </a:prstGeom>
        </p:spPr>
      </p:pic>
    </p:spTree>
    <p:extLst>
      <p:ext uri="{BB962C8B-B14F-4D97-AF65-F5344CB8AC3E}">
        <p14:creationId xmlns:p14="http://schemas.microsoft.com/office/powerpoint/2010/main" val="5997994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15000" y="228600"/>
            <a:ext cx="2819400" cy="594064"/>
          </a:xfrm>
          <a:solidFill>
            <a:schemeClr val="accent2"/>
          </a:solidFill>
          <a:ln/>
        </p:spPr>
        <p:style>
          <a:lnRef idx="1">
            <a:schemeClr val="accent5"/>
          </a:lnRef>
          <a:fillRef idx="3">
            <a:schemeClr val="accent5"/>
          </a:fillRef>
          <a:effectRef idx="2">
            <a:schemeClr val="accent5"/>
          </a:effectRef>
          <a:fontRef idx="minor">
            <a:schemeClr val="lt1"/>
          </a:fontRef>
        </p:style>
        <p:txBody>
          <a:bodyPr>
            <a:normAutofit fontScale="25000" lnSpcReduction="20000"/>
          </a:bodyPr>
          <a:lstStyle/>
          <a:p>
            <a:pPr marL="109537" indent="0">
              <a:buNone/>
            </a:pPr>
            <a:r>
              <a:rPr lang="en-US" sz="6000" b="1" dirty="0">
                <a:latin typeface="Cambria" panose="02040503050406030204" pitchFamily="18" charset="0"/>
                <a:cs typeface="Times New Roman" panose="02020603050405020304" pitchFamily="18" charset="0"/>
              </a:rPr>
              <a:t>CASHFLOWS</a:t>
            </a:r>
          </a:p>
          <a:p>
            <a:pPr marL="109537" indent="0">
              <a:buNone/>
            </a:pPr>
            <a:endParaRPr lang="en-US" b="1" dirty="0" smtClean="0"/>
          </a:p>
          <a:p>
            <a:pPr marL="109537" indent="0">
              <a:buNone/>
            </a:pPr>
            <a:r>
              <a:rPr lang="en-US" b="1" dirty="0" smtClean="0"/>
              <a:t>  </a:t>
            </a:r>
            <a:endParaRPr lang="en-US" b="1" dirty="0"/>
          </a:p>
        </p:txBody>
      </p:sp>
      <p:sp>
        <p:nvSpPr>
          <p:cNvPr id="5" name="Slide Number Placeholder 4"/>
          <p:cNvSpPr>
            <a:spLocks noGrp="1"/>
          </p:cNvSpPr>
          <p:nvPr>
            <p:ph type="sldNum" sz="quarter" idx="12"/>
          </p:nvPr>
        </p:nvSpPr>
        <p:spPr/>
        <p:txBody>
          <a:bodyPr/>
          <a:lstStyle/>
          <a:p>
            <a:pPr>
              <a:defRPr/>
            </a:pPr>
            <a:fld id="{9C419AD8-61AE-4595-AD10-E8E57B95950B}" type="slidenum">
              <a:rPr lang="en-US" smtClean="0"/>
              <a:pPr>
                <a:defRPr/>
              </a:pPr>
              <a:t>7</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25976821"/>
              </p:ext>
            </p:extLst>
          </p:nvPr>
        </p:nvGraphicFramePr>
        <p:xfrm>
          <a:off x="2209802" y="1295401"/>
          <a:ext cx="6804024" cy="5044775"/>
        </p:xfrm>
        <a:graphic>
          <a:graphicData uri="http://schemas.openxmlformats.org/drawingml/2006/table">
            <a:tbl>
              <a:tblPr firstRow="1" firstCol="1" bandRow="1">
                <a:tableStyleId>{5C22544A-7EE6-4342-B048-85BDC9FD1C3A}</a:tableStyleId>
              </a:tblPr>
              <a:tblGrid>
                <a:gridCol w="3628813"/>
                <a:gridCol w="1317605"/>
                <a:gridCol w="475202"/>
                <a:gridCol w="1382404"/>
              </a:tblGrid>
              <a:tr h="332151">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June-2020 (Reviewed)</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June-2019 </a:t>
                      </a:r>
                    </a:p>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(Reviewed)</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332151">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a:solidFill>
                            <a:schemeClr val="tx1"/>
                          </a:solidFill>
                          <a:effectLst/>
                          <a:latin typeface="Cambria" panose="02040503050406030204" pitchFamily="18" charset="0"/>
                          <a:cs typeface="Times New Roman" panose="02020603050405020304" pitchFamily="18" charset="0"/>
                        </a:rPr>
                        <a:t>(QAR 000)</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a:solidFill>
                            <a:schemeClr val="tx1"/>
                          </a:solidFill>
                          <a:effectLst/>
                          <a:latin typeface="Cambria" panose="02040503050406030204" pitchFamily="18" charset="0"/>
                          <a:cs typeface="Times New Roman" panose="02020603050405020304" pitchFamily="18" charset="0"/>
                        </a:rPr>
                        <a:t>(QAR 000)</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332151">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332151">
                <a:tc>
                  <a:txBody>
                    <a:bodyPr/>
                    <a:lstStyle/>
                    <a:p>
                      <a:pPr marL="0" marR="0" algn="just">
                        <a:lnSpc>
                          <a:spcPct val="107000"/>
                        </a:lnSpc>
                        <a:spcBef>
                          <a:spcPts val="0"/>
                        </a:spcBef>
                        <a:spcAft>
                          <a:spcPts val="0"/>
                        </a:spcAft>
                      </a:pPr>
                      <a:r>
                        <a:rPr lang="en-US" sz="1300" b="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Profit (loss) for the period</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2,055</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(3,941)</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332151">
                <a:tc>
                  <a:txBody>
                    <a:bodyPr/>
                    <a:lstStyle/>
                    <a:p>
                      <a:pPr marL="0" marR="0" algn="just">
                        <a:lnSpc>
                          <a:spcPct val="107000"/>
                        </a:lnSpc>
                        <a:spcBef>
                          <a:spcPts val="0"/>
                        </a:spcBef>
                        <a:spcAft>
                          <a:spcPts val="0"/>
                        </a:spcAft>
                      </a:pP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483597">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Net cash flows (used</a:t>
                      </a:r>
                      <a:r>
                        <a:rPr lang="en-US" sz="1300" b="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 in) from operating activities</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(10,789)</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u="none"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r>
                        <a:rPr lang="en-US" sz="1300" u="none"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1,326</a:t>
                      </a:r>
                      <a:endParaRPr lang="en-US" sz="1300" u="none"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483597">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Net cash flows (used</a:t>
                      </a:r>
                      <a:r>
                        <a:rPr lang="en-US" sz="1300" b="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 in) from investing activities</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7,285</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u="none"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r>
                        <a:rPr lang="en-US" sz="1300" u="none"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14,487</a:t>
                      </a:r>
                      <a:endParaRPr lang="en-US" sz="1300" u="none"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664299">
                <a:tc>
                  <a:txBody>
                    <a:bodyPr/>
                    <a:lstStyle/>
                    <a:p>
                      <a:pPr marL="0" marR="0" algn="just">
                        <a:lnSpc>
                          <a:spcPct val="107000"/>
                        </a:lnSpc>
                        <a:spcBef>
                          <a:spcPts val="0"/>
                        </a:spcBef>
                        <a:spcAft>
                          <a:spcPts val="0"/>
                        </a:spcAft>
                      </a:pPr>
                      <a:endPar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NET</a:t>
                      </a:r>
                      <a:r>
                        <a:rPr lang="en-US" sz="130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 INCREASE IN CASH AND CASH</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endPar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p>
                      <a:pPr marL="0" marR="0" algn="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(3,504)</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b="1" u="sng"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endPar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p>
                      <a:pPr marL="0" marR="0" algn="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15,813</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332151">
                <a:tc>
                  <a:txBody>
                    <a:bodyPr/>
                    <a:lstStyle/>
                    <a:p>
                      <a:pPr marL="0" marR="0" algn="just">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EQUIVALENTS</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b="1" u="sng"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664299">
                <a:tc>
                  <a:txBody>
                    <a:bodyPr/>
                    <a:lstStyle/>
                    <a:p>
                      <a:pPr marL="0" marR="0" algn="just">
                        <a:lnSpc>
                          <a:spcPct val="107000"/>
                        </a:lnSpc>
                        <a:spcBef>
                          <a:spcPts val="0"/>
                        </a:spcBef>
                        <a:spcAft>
                          <a:spcPts val="0"/>
                        </a:spcAft>
                      </a:pPr>
                      <a:endPar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Beginning</a:t>
                      </a:r>
                      <a:r>
                        <a:rPr lang="en-US" sz="130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 of period </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endPar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p>
                      <a:pPr marL="0" marR="0" algn="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94,539</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b="1" u="sng"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endPar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p>
                      <a:pPr marL="0" marR="0" algn="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77,680</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332151">
                <a:tc>
                  <a:txBody>
                    <a:bodyPr/>
                    <a:lstStyle/>
                    <a:p>
                      <a:pPr marL="0" marR="0" algn="just">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End</a:t>
                      </a:r>
                      <a:r>
                        <a:rPr lang="en-US" sz="130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 of period</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91,035</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b="1" u="sng"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93,493</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332151">
                <a:tc>
                  <a:txBody>
                    <a:bodyPr/>
                    <a:lstStyle/>
                    <a:p>
                      <a:pPr>
                        <a:lnSpc>
                          <a:spcPct val="107000"/>
                        </a:lnSpc>
                      </a:pPr>
                      <a:endParaRPr lang="en-US" sz="11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1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1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1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bl>
          </a:graphicData>
        </a:graphic>
      </p:graphicFrame>
      <p:sp>
        <p:nvSpPr>
          <p:cNvPr id="8" name="TextBox 7"/>
          <p:cNvSpPr txBox="1"/>
          <p:nvPr/>
        </p:nvSpPr>
        <p:spPr>
          <a:xfrm>
            <a:off x="5562600" y="6611779"/>
            <a:ext cx="3657600" cy="246221"/>
          </a:xfrm>
          <a:prstGeom prst="rect">
            <a:avLst/>
          </a:prstGeom>
          <a:noFill/>
        </p:spPr>
        <p:txBody>
          <a:bodyPr wrap="square" rtlCol="0">
            <a:spAutoFit/>
          </a:bodyPr>
          <a:lstStyle/>
          <a:p>
            <a:r>
              <a:rPr lang="en-US" sz="1000" dirty="0" smtClean="0">
                <a:latin typeface="Times New Roman" panose="02020603050405020304" pitchFamily="18" charset="0"/>
                <a:cs typeface="Times New Roman" panose="02020603050405020304" pitchFamily="18" charset="0"/>
              </a:rPr>
              <a:t>                                      </a:t>
            </a:r>
            <a:r>
              <a:rPr lang="en-US" sz="1000" dirty="0" smtClean="0">
                <a:latin typeface="Cambria" panose="02040503050406030204" pitchFamily="18" charset="0"/>
                <a:cs typeface="Times New Roman" panose="02020603050405020304" pitchFamily="18" charset="0"/>
              </a:rPr>
              <a:t>Dlala Holding- IR Presentation (Q2-2020)</a:t>
            </a:r>
            <a:endParaRPr lang="en-US" sz="1000" dirty="0">
              <a:latin typeface="Cambria" panose="02040503050406030204" pitchFamily="18" charset="0"/>
              <a:cs typeface="Times New Roman" panose="02020603050405020304" pitchFamily="18" charset="0"/>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5400" y="28852"/>
            <a:ext cx="1676400" cy="1676400"/>
          </a:xfrm>
          <a:prstGeom prst="rect">
            <a:avLst/>
          </a:prstGeom>
        </p:spPr>
      </p:pic>
    </p:spTree>
    <p:extLst>
      <p:ext uri="{BB962C8B-B14F-4D97-AF65-F5344CB8AC3E}">
        <p14:creationId xmlns:p14="http://schemas.microsoft.com/office/powerpoint/2010/main" val="41339796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15000" y="228600"/>
            <a:ext cx="2819400" cy="594064"/>
          </a:xfrm>
          <a:solidFill>
            <a:schemeClr val="accent2"/>
          </a:solidFill>
          <a:ln/>
        </p:spPr>
        <p:style>
          <a:lnRef idx="1">
            <a:schemeClr val="accent5"/>
          </a:lnRef>
          <a:fillRef idx="3">
            <a:schemeClr val="accent5"/>
          </a:fillRef>
          <a:effectRef idx="2">
            <a:schemeClr val="accent5"/>
          </a:effectRef>
          <a:fontRef idx="minor">
            <a:schemeClr val="lt1"/>
          </a:fontRef>
        </p:style>
        <p:txBody>
          <a:bodyPr>
            <a:normAutofit fontScale="25000" lnSpcReduction="20000"/>
          </a:bodyPr>
          <a:lstStyle/>
          <a:p>
            <a:pPr marL="109537" indent="0">
              <a:buNone/>
            </a:pPr>
            <a:r>
              <a:rPr lang="en-US" sz="4000" b="1" dirty="0" smtClean="0">
                <a:latin typeface="Cambria" panose="02040503050406030204" pitchFamily="18" charset="0"/>
                <a:cs typeface="Times New Roman" panose="02020603050405020304" pitchFamily="18" charset="0"/>
              </a:rPr>
              <a:t>DISCLAIMER</a:t>
            </a:r>
          </a:p>
          <a:p>
            <a:pPr marL="109537" indent="0">
              <a:buNone/>
            </a:pPr>
            <a:endParaRPr lang="en-US" b="1" dirty="0" smtClean="0"/>
          </a:p>
          <a:p>
            <a:pPr marL="109537" indent="0">
              <a:buNone/>
            </a:pPr>
            <a:r>
              <a:rPr lang="en-US" b="1" dirty="0" smtClean="0"/>
              <a:t>  </a:t>
            </a:r>
            <a:endParaRPr lang="en-US" b="1" dirty="0"/>
          </a:p>
        </p:txBody>
      </p:sp>
      <p:sp>
        <p:nvSpPr>
          <p:cNvPr id="5" name="Slide Number Placeholder 4"/>
          <p:cNvSpPr>
            <a:spLocks noGrp="1"/>
          </p:cNvSpPr>
          <p:nvPr>
            <p:ph type="sldNum" sz="quarter" idx="12"/>
          </p:nvPr>
        </p:nvSpPr>
        <p:spPr/>
        <p:txBody>
          <a:bodyPr/>
          <a:lstStyle/>
          <a:p>
            <a:pPr>
              <a:defRPr/>
            </a:pPr>
            <a:fld id="{9C419AD8-61AE-4595-AD10-E8E57B95950B}" type="slidenum">
              <a:rPr lang="en-US" smtClean="0"/>
              <a:pPr>
                <a:defRPr/>
              </a:pPr>
              <a:t>8</a:t>
            </a:fld>
            <a:endParaRPr lang="en-US" dirty="0"/>
          </a:p>
        </p:txBody>
      </p:sp>
      <p:pic>
        <p:nvPicPr>
          <p:cNvPr id="10" name="Picture 9"/>
          <p:cNvPicPr>
            <a:picLocks noChangeAspect="1"/>
          </p:cNvPicPr>
          <p:nvPr/>
        </p:nvPicPr>
        <p:blipFill>
          <a:blip r:embed="rId2"/>
          <a:stretch>
            <a:fillRect/>
          </a:stretch>
        </p:blipFill>
        <p:spPr>
          <a:xfrm>
            <a:off x="159182" y="2133600"/>
            <a:ext cx="8984818" cy="3660482"/>
          </a:xfrm>
          <a:prstGeom prst="rect">
            <a:avLst/>
          </a:prstGeom>
        </p:spPr>
      </p:pic>
      <p:sp>
        <p:nvSpPr>
          <p:cNvPr id="11" name="Rectangle 10"/>
          <p:cNvSpPr/>
          <p:nvPr/>
        </p:nvSpPr>
        <p:spPr>
          <a:xfrm>
            <a:off x="159182" y="4555722"/>
            <a:ext cx="4572000" cy="1015663"/>
          </a:xfrm>
          <a:prstGeom prst="rect">
            <a:avLst/>
          </a:prstGeom>
        </p:spPr>
        <p:txBody>
          <a:bodyPr>
            <a:spAutoFit/>
          </a:bodyPr>
          <a:lstStyle/>
          <a:p>
            <a:r>
              <a:rPr lang="en-US" sz="1000" dirty="0" smtClean="0">
                <a:solidFill>
                  <a:schemeClr val="accent3">
                    <a:lumMod val="40000"/>
                    <a:lumOff val="60000"/>
                  </a:schemeClr>
                </a:solidFill>
                <a:latin typeface="Cambria" panose="02040503050406030204" pitchFamily="18" charset="0"/>
              </a:rPr>
              <a:t>This presentation has been prepared for information purposes only and is not and does not form part of any offer for sale or solicitation of any offer to subscribe for or purchase or sell any securities nor shall it or any part of it form the basis of or be relied on in connection with any contract or commitment whatsoever. The financial information for Q2 2020, Q2-2019 &amp; </a:t>
            </a:r>
            <a:r>
              <a:rPr lang="en-US" sz="1000" smtClean="0">
                <a:solidFill>
                  <a:schemeClr val="accent3">
                    <a:lumMod val="40000"/>
                    <a:lumOff val="60000"/>
                  </a:schemeClr>
                </a:solidFill>
                <a:latin typeface="Cambria" panose="02040503050406030204" pitchFamily="18" charset="0"/>
              </a:rPr>
              <a:t>Q4 2019  </a:t>
            </a:r>
            <a:r>
              <a:rPr lang="en-US" sz="1000" dirty="0" smtClean="0">
                <a:solidFill>
                  <a:schemeClr val="accent3">
                    <a:lumMod val="40000"/>
                    <a:lumOff val="60000"/>
                  </a:schemeClr>
                </a:solidFill>
                <a:latin typeface="Cambria" panose="02040503050406030204" pitchFamily="18" charset="0"/>
              </a:rPr>
              <a:t>included in this presentation is audited.</a:t>
            </a:r>
            <a:endParaRPr lang="en-US" sz="1000" dirty="0">
              <a:solidFill>
                <a:schemeClr val="accent3">
                  <a:lumMod val="40000"/>
                  <a:lumOff val="60000"/>
                </a:schemeClr>
              </a:solidFill>
              <a:latin typeface="Cambria" panose="02040503050406030204" pitchFamily="18" charset="0"/>
            </a:endParaRPr>
          </a:p>
        </p:txBody>
      </p:sp>
      <p:sp>
        <p:nvSpPr>
          <p:cNvPr id="9" name="TextBox 8"/>
          <p:cNvSpPr txBox="1"/>
          <p:nvPr/>
        </p:nvSpPr>
        <p:spPr>
          <a:xfrm>
            <a:off x="5562600" y="6611779"/>
            <a:ext cx="3657600" cy="246221"/>
          </a:xfrm>
          <a:prstGeom prst="rect">
            <a:avLst/>
          </a:prstGeom>
          <a:noFill/>
        </p:spPr>
        <p:txBody>
          <a:bodyPr wrap="square" rtlCol="0">
            <a:spAutoFit/>
          </a:bodyPr>
          <a:lstStyle/>
          <a:p>
            <a:r>
              <a:rPr lang="en-US" sz="1000" dirty="0" smtClean="0">
                <a:latin typeface="Times New Roman" panose="02020603050405020304" pitchFamily="18" charset="0"/>
                <a:cs typeface="Times New Roman" panose="02020603050405020304" pitchFamily="18" charset="0"/>
              </a:rPr>
              <a:t>                                      </a:t>
            </a:r>
            <a:r>
              <a:rPr lang="en-US" sz="1000" dirty="0" smtClean="0">
                <a:latin typeface="Cambria" panose="02040503050406030204" pitchFamily="18" charset="0"/>
                <a:cs typeface="Times New Roman" panose="02020603050405020304" pitchFamily="18" charset="0"/>
              </a:rPr>
              <a:t>Dlala Holding- IR Presentation (Q2-2020)</a:t>
            </a:r>
            <a:endParaRPr lang="en-US" sz="1000" dirty="0">
              <a:latin typeface="Cambria" panose="02040503050406030204" pitchFamily="18" charset="0"/>
              <a:cs typeface="Times New Roman" panose="02020603050405020304" pitchFamily="18" charset="0"/>
            </a:endParaRPr>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95400" y="28852"/>
            <a:ext cx="1676400" cy="1676400"/>
          </a:xfrm>
          <a:prstGeom prst="rect">
            <a:avLst/>
          </a:prstGeom>
        </p:spPr>
      </p:pic>
    </p:spTree>
    <p:extLst>
      <p:ext uri="{BB962C8B-B14F-4D97-AF65-F5344CB8AC3E}">
        <p14:creationId xmlns:p14="http://schemas.microsoft.com/office/powerpoint/2010/main" val="3129458947"/>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19516</TotalTime>
  <Words>562</Words>
  <Application>Microsoft Office PowerPoint</Application>
  <PresentationFormat>On-screen Show (4:3)</PresentationFormat>
  <Paragraphs>180</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Cambria</vt:lpstr>
      <vt:lpstr>Century Gothic</vt:lpstr>
      <vt:lpstr>Times New Roman</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DLALA HOLDING QSC</dc:title>
  <dc:creator>vsheji</dc:creator>
  <cp:lastModifiedBy>Mohammed Sohel</cp:lastModifiedBy>
  <cp:revision>1535</cp:revision>
  <cp:lastPrinted>2019-10-27T08:23:15Z</cp:lastPrinted>
  <dcterms:created xsi:type="dcterms:W3CDTF">2010-01-21T05:54:37Z</dcterms:created>
  <dcterms:modified xsi:type="dcterms:W3CDTF">2020-08-11T14:15:23Z</dcterms:modified>
</cp:coreProperties>
</file>